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59.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65.xml" ContentType="application/vnd.openxmlformats-officedocument.presentationml.slide+xml"/>
  <Override PartName="/ppt/slides/slide58.xml" ContentType="application/vnd.openxmlformats-officedocument.presentationml.slide+xml"/>
  <Override PartName="/ppt/slides/slide6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0.xml" ContentType="application/vnd.openxmlformats-officedocument.presentationml.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6" r:id="rId2"/>
    <p:sldId id="257" r:id="rId3"/>
    <p:sldId id="258" r:id="rId4"/>
    <p:sldId id="282" r:id="rId5"/>
    <p:sldId id="259" r:id="rId6"/>
    <p:sldId id="260" r:id="rId7"/>
    <p:sldId id="261" r:id="rId8"/>
    <p:sldId id="262" r:id="rId9"/>
    <p:sldId id="263" r:id="rId10"/>
    <p:sldId id="264" r:id="rId11"/>
    <p:sldId id="283" r:id="rId12"/>
    <p:sldId id="284" r:id="rId13"/>
    <p:sldId id="285"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6" r:id="rId31"/>
    <p:sldId id="287" r:id="rId32"/>
    <p:sldId id="288" r:id="rId33"/>
    <p:sldId id="289" r:id="rId34"/>
    <p:sldId id="290" r:id="rId35"/>
    <p:sldId id="329"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31" r:id="rId52"/>
    <p:sldId id="332" r:id="rId53"/>
    <p:sldId id="333" r:id="rId54"/>
    <p:sldId id="334" r:id="rId55"/>
    <p:sldId id="335" r:id="rId56"/>
    <p:sldId id="336" r:id="rId57"/>
    <p:sldId id="337" r:id="rId58"/>
    <p:sldId id="306" r:id="rId59"/>
    <p:sldId id="307" r:id="rId60"/>
    <p:sldId id="338" r:id="rId61"/>
    <p:sldId id="339" r:id="rId62"/>
    <p:sldId id="340" r:id="rId63"/>
    <p:sldId id="341" r:id="rId64"/>
    <p:sldId id="342" r:id="rId65"/>
    <p:sldId id="344" r:id="rId66"/>
    <p:sldId id="345" r:id="rId67"/>
    <p:sldId id="346" r:id="rId68"/>
    <p:sldId id="347" r:id="rId69"/>
    <p:sldId id="348" r:id="rId70"/>
    <p:sldId id="349" r:id="rId71"/>
    <p:sldId id="350" r:id="rId72"/>
    <p:sldId id="352" r:id="rId73"/>
    <p:sldId id="351" r:id="rId74"/>
    <p:sldId id="356" r:id="rId75"/>
    <p:sldId id="355" r:id="rId76"/>
    <p:sldId id="357" r:id="rId77"/>
    <p:sldId id="353" r:id="rId78"/>
    <p:sldId id="354" r:id="rId79"/>
    <p:sldId id="358" r:id="rId80"/>
    <p:sldId id="359" r:id="rId81"/>
    <p:sldId id="360" r:id="rId82"/>
    <p:sldId id="361" r:id="rId83"/>
    <p:sldId id="36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E2F8E-C4DF-CD1B-C889-ECC9C12FBD5D}" v="1" dt="2023-04-12T09:47:35.934"/>
    <p1510:client id="{1D136BE3-F0F0-FBC3-967E-21E669682B36}" v="166" dt="2023-04-12T07:32:15.687"/>
    <p1510:client id="{204DFDF3-AA1D-962C-9841-123E2970556D}" v="745" dt="2023-04-12T01:03:18.156"/>
    <p1510:client id="{4B8EE4B3-C4A9-E6A1-FD9D-7D310E9ED74E}" v="287" dt="2023-04-13T02:09:48.328"/>
    <p1510:client id="{59790976-06EF-EF8F-07B8-89232EDE5989}" v="90" dt="2023-04-12T23:31:24.463"/>
    <p1510:client id="{6AC06A44-8C45-EE2F-BDEB-DDB71A394461}" v="23" dt="2023-04-13T03:33:58.141"/>
    <p1510:client id="{6E4FD22B-0940-47AC-8A06-96DF9AC59E97}" v="14" dt="2023-04-12T15:43:49.367"/>
    <p1510:client id="{8ACD531A-BC84-FE61-F9D3-95F56FDCB5F3}" v="24" dt="2023-04-12T16:18:44.604"/>
    <p1510:client id="{983CB1AF-8C6A-A611-F18F-A4F4A799F6DA}" v="363" dt="2023-04-12T16:14:23.116"/>
    <p1510:client id="{A7D2D166-8B22-4C4C-B58D-37535AF8ECAD}" v="25" dt="2023-04-10T08:15:24.404"/>
    <p1510:client id="{E628982A-DA09-D1BB-AE44-5FBA014D8D03}" v="71" dt="2023-04-12T23:20:41.9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981" autoAdjust="0"/>
  </p:normalViewPr>
  <p:slideViewPr>
    <p:cSldViewPr snapToGrid="0">
      <p:cViewPr varScale="1">
        <p:scale>
          <a:sx n="78" d="100"/>
          <a:sy n="78" d="100"/>
        </p:scale>
        <p:origin x="18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ustomXml" Target="../customXml/item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 Id="rId5" Type="http://schemas.openxmlformats.org/officeDocument/2006/relationships/image" Target="../media/image61.emf"/><Relationship Id="rId4"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D16EC-9004-4F9F-AA4C-F6DC160FB4A6}" type="datetimeFigureOut">
              <a:rPr lang="en-IN" smtClean="0"/>
              <a:t>13-04-2023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3C1AA-7147-4055-91A6-BC9296C48818}" type="slidenum">
              <a:rPr lang="en-IN" smtClean="0"/>
              <a:t>‹#›</a:t>
            </a:fld>
            <a:endParaRPr lang="en-IN"/>
          </a:p>
        </p:txBody>
      </p:sp>
    </p:spTree>
    <p:extLst>
      <p:ext uri="{BB962C8B-B14F-4D97-AF65-F5344CB8AC3E}">
        <p14:creationId xmlns:p14="http://schemas.microsoft.com/office/powerpoint/2010/main" val="21950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283846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727805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208389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67</a:t>
            </a:fld>
            <a:endParaRPr lang="en-US"/>
          </a:p>
        </p:txBody>
      </p:sp>
    </p:spTree>
    <p:extLst>
      <p:ext uri="{BB962C8B-B14F-4D97-AF65-F5344CB8AC3E}">
        <p14:creationId xmlns:p14="http://schemas.microsoft.com/office/powerpoint/2010/main" val="6906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4066522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2553172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109028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9B3C1AA-7147-4055-91A6-BC9296C48818}" type="slidenum">
              <a:rPr lang="en-IN" smtClean="0"/>
              <a:t>81</a:t>
            </a:fld>
            <a:endParaRPr lang="en-IN"/>
          </a:p>
        </p:txBody>
      </p:sp>
    </p:spTree>
    <p:extLst>
      <p:ext uri="{BB962C8B-B14F-4D97-AF65-F5344CB8AC3E}">
        <p14:creationId xmlns:p14="http://schemas.microsoft.com/office/powerpoint/2010/main" val="481899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1.emf"/><Relationship Id="rId3" Type="http://schemas.openxmlformats.org/officeDocument/2006/relationships/image" Target="../media/image62.emf"/><Relationship Id="rId7" Type="http://schemas.openxmlformats.org/officeDocument/2006/relationships/image" Target="../media/image58.e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0.emf"/><Relationship Id="rId5" Type="http://schemas.openxmlformats.org/officeDocument/2006/relationships/image" Target="../media/image57.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9.emf"/></Relationships>
</file>

<file path=ppt/slides/_rels/slide61.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3.emf"/><Relationship Id="rId5" Type="http://schemas.openxmlformats.org/officeDocument/2006/relationships/oleObject" Target="../embeddings/oleObject7.bin"/><Relationship Id="rId10" Type="http://schemas.openxmlformats.org/officeDocument/2006/relationships/image" Target="../media/image65.emf"/><Relationship Id="rId4" Type="http://schemas.openxmlformats.org/officeDocument/2006/relationships/image" Target="../media/image57.emf"/><Relationship Id="rId9" Type="http://schemas.openxmlformats.org/officeDocument/2006/relationships/image" Target="../media/image62.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7.emf"/><Relationship Id="rId5" Type="http://schemas.openxmlformats.org/officeDocument/2006/relationships/image" Target="../media/image65.emf"/><Relationship Id="rId4" Type="http://schemas.openxmlformats.org/officeDocument/2006/relationships/image" Target="../media/image66.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emf"/></Relationships>
</file>

<file path=ppt/slides/_rels/slide6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8.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cs typeface="Calibri Light"/>
              </a:rPr>
              <a:t>Computational Semantics and Semantic Parsing </a:t>
            </a:r>
            <a:br>
              <a:rPr lang="en-US">
                <a:cs typeface="Calibri Light"/>
              </a:rPr>
            </a:b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E2CD-A7C9-B480-70C7-575A93773B72}"/>
              </a:ext>
            </a:extLst>
          </p:cNvPr>
          <p:cNvSpPr>
            <a:spLocks noGrp="1"/>
          </p:cNvSpPr>
          <p:nvPr>
            <p:ph type="title"/>
          </p:nvPr>
        </p:nvSpPr>
        <p:spPr>
          <a:xfrm>
            <a:off x="219974" y="638295"/>
            <a:ext cx="11133826" cy="405412"/>
          </a:xfrm>
        </p:spPr>
        <p:txBody>
          <a:bodyPr>
            <a:normAutofit fontScale="90000"/>
          </a:bodyPr>
          <a:lstStyle/>
          <a:p>
            <a:pPr>
              <a:spcBef>
                <a:spcPts val="1000"/>
              </a:spcBef>
            </a:pPr>
            <a:r>
              <a:rPr lang="en-US" b="1">
                <a:latin typeface="Calibri"/>
                <a:cs typeface="Calibri"/>
              </a:rPr>
              <a:t>Distributional Semantics: The general intuition</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95FBDC1B-15C4-0294-8F20-1E3BF7891E11}"/>
              </a:ext>
            </a:extLst>
          </p:cNvPr>
          <p:cNvSpPr>
            <a:spLocks noGrp="1"/>
          </p:cNvSpPr>
          <p:nvPr>
            <p:ph idx="1"/>
          </p:nvPr>
        </p:nvSpPr>
        <p:spPr>
          <a:xfrm>
            <a:off x="219974" y="919851"/>
            <a:ext cx="11478883" cy="4351338"/>
          </a:xfrm>
        </p:spPr>
        <p:txBody>
          <a:bodyPr vert="horz" lIns="91440" tIns="45720" rIns="91440" bIns="45720" rtlCol="0" anchor="t">
            <a:normAutofit/>
          </a:bodyPr>
          <a:lstStyle/>
          <a:p>
            <a:endParaRPr lang="en-US"/>
          </a:p>
          <a:p>
            <a:r>
              <a:rPr lang="en-US">
                <a:ea typeface="+mn-lt"/>
                <a:cs typeface="+mn-lt"/>
              </a:rPr>
              <a:t>Distributions are vectors in a multidimensional semantic space, that is, objects with a magnitude and a direction.</a:t>
            </a:r>
            <a:endParaRPr lang="en-US">
              <a:cs typeface="Calibri" panose="020F0502020204030204"/>
            </a:endParaRPr>
          </a:p>
          <a:p>
            <a:endParaRPr lang="en-US">
              <a:ea typeface="+mn-lt"/>
              <a:cs typeface="+mn-lt"/>
            </a:endParaRPr>
          </a:p>
          <a:p>
            <a:pPr marL="0" indent="0">
              <a:buNone/>
            </a:pPr>
            <a:endParaRPr lang="en-US">
              <a:ea typeface="+mn-lt"/>
              <a:cs typeface="+mn-lt"/>
            </a:endParaRPr>
          </a:p>
          <a:p>
            <a:r>
              <a:rPr lang="en-US">
                <a:ea typeface="+mn-lt"/>
                <a:cs typeface="+mn-lt"/>
              </a:rPr>
              <a:t>The semantic space has dimensions which correspond to possible contexts, as gathered from a given corpus.</a:t>
            </a:r>
            <a:endParaRPr lang="en-US">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155980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483CB-8835-1007-97AE-4D07248E2767}"/>
              </a:ext>
            </a:extLst>
          </p:cNvPr>
          <p:cNvSpPr>
            <a:spLocks noGrp="1"/>
          </p:cNvSpPr>
          <p:nvPr>
            <p:ph type="title"/>
          </p:nvPr>
        </p:nvSpPr>
        <p:spPr/>
        <p:txBody>
          <a:bodyPr/>
          <a:lstStyle/>
          <a:p>
            <a:r>
              <a:rPr lang="en-US">
                <a:cs typeface="Calibri Light"/>
              </a:rPr>
              <a:t>Vector Semantics:</a:t>
            </a:r>
            <a:endParaRPr lang="en-US"/>
          </a:p>
        </p:txBody>
      </p:sp>
      <p:pic>
        <p:nvPicPr>
          <p:cNvPr id="4" name="Picture 4" descr="Text&#10;&#10;Description automatically generated">
            <a:extLst>
              <a:ext uri="{FF2B5EF4-FFF2-40B4-BE49-F238E27FC236}">
                <a16:creationId xmlns:a16="http://schemas.microsoft.com/office/drawing/2014/main" id="{2232BD13-14A0-F2B5-312E-1F51EAACC2CC}"/>
              </a:ext>
            </a:extLst>
          </p:cNvPr>
          <p:cNvPicPr>
            <a:picLocks noChangeAspect="1"/>
          </p:cNvPicPr>
          <p:nvPr/>
        </p:nvPicPr>
        <p:blipFill>
          <a:blip r:embed="rId2"/>
          <a:stretch>
            <a:fillRect/>
          </a:stretch>
        </p:blipFill>
        <p:spPr>
          <a:xfrm>
            <a:off x="767508" y="1550840"/>
            <a:ext cx="10711274" cy="774284"/>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1A72259E-0962-A3FE-32A2-03A015DC55D6}"/>
              </a:ext>
            </a:extLst>
          </p:cNvPr>
          <p:cNvPicPr>
            <a:picLocks noChangeAspect="1"/>
          </p:cNvPicPr>
          <p:nvPr/>
        </p:nvPicPr>
        <p:blipFill>
          <a:blip r:embed="rId3"/>
          <a:stretch>
            <a:fillRect/>
          </a:stretch>
        </p:blipFill>
        <p:spPr>
          <a:xfrm>
            <a:off x="763882" y="2653866"/>
            <a:ext cx="10494903" cy="769453"/>
          </a:xfrm>
          <a:prstGeom prst="rect">
            <a:avLst/>
          </a:prstGeom>
        </p:spPr>
      </p:pic>
      <p:pic>
        <p:nvPicPr>
          <p:cNvPr id="6" name="Picture 6" descr="Text&#10;&#10;Description automatically generated">
            <a:extLst>
              <a:ext uri="{FF2B5EF4-FFF2-40B4-BE49-F238E27FC236}">
                <a16:creationId xmlns:a16="http://schemas.microsoft.com/office/drawing/2014/main" id="{1BC1F186-58AE-5644-FFA2-5472BFCA6BBD}"/>
              </a:ext>
            </a:extLst>
          </p:cNvPr>
          <p:cNvPicPr>
            <a:picLocks noChangeAspect="1"/>
          </p:cNvPicPr>
          <p:nvPr/>
        </p:nvPicPr>
        <p:blipFill>
          <a:blip r:embed="rId4"/>
          <a:stretch>
            <a:fillRect/>
          </a:stretch>
        </p:blipFill>
        <p:spPr>
          <a:xfrm>
            <a:off x="886178" y="3966868"/>
            <a:ext cx="10278533" cy="1022116"/>
          </a:xfrm>
          <a:prstGeom prst="rect">
            <a:avLst/>
          </a:prstGeom>
        </p:spPr>
      </p:pic>
      <p:pic>
        <p:nvPicPr>
          <p:cNvPr id="7" name="Picture 7">
            <a:extLst>
              <a:ext uri="{FF2B5EF4-FFF2-40B4-BE49-F238E27FC236}">
                <a16:creationId xmlns:a16="http://schemas.microsoft.com/office/drawing/2014/main" id="{97F886EB-4BED-01C9-4E2B-3C92730693EF}"/>
              </a:ext>
            </a:extLst>
          </p:cNvPr>
          <p:cNvPicPr>
            <a:picLocks noChangeAspect="1"/>
          </p:cNvPicPr>
          <p:nvPr/>
        </p:nvPicPr>
        <p:blipFill>
          <a:blip r:embed="rId5"/>
          <a:stretch>
            <a:fillRect/>
          </a:stretch>
        </p:blipFill>
        <p:spPr>
          <a:xfrm>
            <a:off x="886178" y="5648352"/>
            <a:ext cx="10212681" cy="867073"/>
          </a:xfrm>
          <a:prstGeom prst="rect">
            <a:avLst/>
          </a:prstGeom>
        </p:spPr>
      </p:pic>
    </p:spTree>
    <p:extLst>
      <p:ext uri="{BB962C8B-B14F-4D97-AF65-F5344CB8AC3E}">
        <p14:creationId xmlns:p14="http://schemas.microsoft.com/office/powerpoint/2010/main" val="1830170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483CB-8835-1007-97AE-4D07248E2767}"/>
              </a:ext>
            </a:extLst>
          </p:cNvPr>
          <p:cNvSpPr>
            <a:spLocks noGrp="1"/>
          </p:cNvSpPr>
          <p:nvPr>
            <p:ph type="title"/>
          </p:nvPr>
        </p:nvSpPr>
        <p:spPr/>
        <p:txBody>
          <a:bodyPr/>
          <a:lstStyle/>
          <a:p>
            <a:r>
              <a:rPr lang="en-US">
                <a:cs typeface="Calibri Light"/>
              </a:rPr>
              <a:t>Vector Semantics:</a:t>
            </a:r>
            <a:endParaRPr lang="en-US"/>
          </a:p>
        </p:txBody>
      </p:sp>
      <p:pic>
        <p:nvPicPr>
          <p:cNvPr id="3" name="Picture 7" descr="A picture containing text, indoor&#10;&#10;Description automatically generated">
            <a:extLst>
              <a:ext uri="{FF2B5EF4-FFF2-40B4-BE49-F238E27FC236}">
                <a16:creationId xmlns:a16="http://schemas.microsoft.com/office/drawing/2014/main" id="{8AB54800-4231-8F65-7FC1-33256EAEC779}"/>
              </a:ext>
            </a:extLst>
          </p:cNvPr>
          <p:cNvPicPr>
            <a:picLocks noChangeAspect="1"/>
          </p:cNvPicPr>
          <p:nvPr/>
        </p:nvPicPr>
        <p:blipFill>
          <a:blip r:embed="rId2"/>
          <a:stretch>
            <a:fillRect/>
          </a:stretch>
        </p:blipFill>
        <p:spPr>
          <a:xfrm>
            <a:off x="707437" y="1652107"/>
            <a:ext cx="10795940" cy="1399488"/>
          </a:xfrm>
          <a:prstGeom prst="rect">
            <a:avLst/>
          </a:prstGeom>
        </p:spPr>
      </p:pic>
      <p:pic>
        <p:nvPicPr>
          <p:cNvPr id="8" name="Picture 8">
            <a:extLst>
              <a:ext uri="{FF2B5EF4-FFF2-40B4-BE49-F238E27FC236}">
                <a16:creationId xmlns:a16="http://schemas.microsoft.com/office/drawing/2014/main" id="{049AA665-BC57-9779-B26F-B449A182EDA7}"/>
              </a:ext>
            </a:extLst>
          </p:cNvPr>
          <p:cNvPicPr>
            <a:picLocks noChangeAspect="1"/>
          </p:cNvPicPr>
          <p:nvPr/>
        </p:nvPicPr>
        <p:blipFill>
          <a:blip r:embed="rId3"/>
          <a:stretch>
            <a:fillRect/>
          </a:stretch>
        </p:blipFill>
        <p:spPr>
          <a:xfrm>
            <a:off x="773289" y="3845353"/>
            <a:ext cx="10673644" cy="1067590"/>
          </a:xfrm>
          <a:prstGeom prst="rect">
            <a:avLst/>
          </a:prstGeom>
        </p:spPr>
      </p:pic>
    </p:spTree>
    <p:extLst>
      <p:ext uri="{BB962C8B-B14F-4D97-AF65-F5344CB8AC3E}">
        <p14:creationId xmlns:p14="http://schemas.microsoft.com/office/powerpoint/2010/main" val="845055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23A9F9FE-2E80-C3CF-CEFC-C80CD68AAA3A}"/>
              </a:ext>
            </a:extLst>
          </p:cNvPr>
          <p:cNvPicPr>
            <a:picLocks noGrp="1" noChangeAspect="1"/>
          </p:cNvPicPr>
          <p:nvPr>
            <p:ph idx="1"/>
          </p:nvPr>
        </p:nvPicPr>
        <p:blipFill>
          <a:blip r:embed="rId2"/>
          <a:stretch>
            <a:fillRect/>
          </a:stretch>
        </p:blipFill>
        <p:spPr>
          <a:xfrm>
            <a:off x="1055937" y="546218"/>
            <a:ext cx="10070717" cy="5658967"/>
          </a:xfrm>
        </p:spPr>
      </p:pic>
    </p:spTree>
    <p:extLst>
      <p:ext uri="{BB962C8B-B14F-4D97-AF65-F5344CB8AC3E}">
        <p14:creationId xmlns:p14="http://schemas.microsoft.com/office/powerpoint/2010/main" val="4259718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823B-E2E0-019C-9E9B-CC69A918B915}"/>
              </a:ext>
            </a:extLst>
          </p:cNvPr>
          <p:cNvSpPr>
            <a:spLocks noGrp="1"/>
          </p:cNvSpPr>
          <p:nvPr>
            <p:ph type="title"/>
          </p:nvPr>
        </p:nvSpPr>
        <p:spPr/>
        <p:txBody>
          <a:bodyPr/>
          <a:lstStyle/>
          <a:p>
            <a:r>
              <a:rPr lang="en-US">
                <a:ea typeface="+mj-lt"/>
                <a:cs typeface="+mj-lt"/>
              </a:rPr>
              <a:t>Vector Space</a:t>
            </a:r>
            <a:endParaRPr lang="en-US"/>
          </a:p>
        </p:txBody>
      </p:sp>
      <p:pic>
        <p:nvPicPr>
          <p:cNvPr id="4" name="Picture 4" descr="Diagram&#10;&#10;Description automatically generated">
            <a:extLst>
              <a:ext uri="{FF2B5EF4-FFF2-40B4-BE49-F238E27FC236}">
                <a16:creationId xmlns:a16="http://schemas.microsoft.com/office/drawing/2014/main" id="{44DC2CDF-373F-3845-C918-AED9C970D09E}"/>
              </a:ext>
            </a:extLst>
          </p:cNvPr>
          <p:cNvPicPr>
            <a:picLocks noGrp="1" noChangeAspect="1"/>
          </p:cNvPicPr>
          <p:nvPr>
            <p:ph idx="1"/>
          </p:nvPr>
        </p:nvPicPr>
        <p:blipFill>
          <a:blip r:embed="rId2"/>
          <a:stretch>
            <a:fillRect/>
          </a:stretch>
        </p:blipFill>
        <p:spPr>
          <a:xfrm>
            <a:off x="685620" y="1528118"/>
            <a:ext cx="10058759" cy="4845708"/>
          </a:xfrm>
        </p:spPr>
      </p:pic>
    </p:spTree>
    <p:extLst>
      <p:ext uri="{BB962C8B-B14F-4D97-AF65-F5344CB8AC3E}">
        <p14:creationId xmlns:p14="http://schemas.microsoft.com/office/powerpoint/2010/main" val="1849269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F2EF-DAE8-1853-080B-33196B687EF7}"/>
              </a:ext>
            </a:extLst>
          </p:cNvPr>
          <p:cNvSpPr>
            <a:spLocks noGrp="1"/>
          </p:cNvSpPr>
          <p:nvPr>
            <p:ph type="title"/>
          </p:nvPr>
        </p:nvSpPr>
        <p:spPr>
          <a:xfrm>
            <a:off x="4313" y="-123705"/>
            <a:ext cx="10515600" cy="1325563"/>
          </a:xfrm>
        </p:spPr>
        <p:txBody>
          <a:bodyPr>
            <a:normAutofit/>
          </a:bodyPr>
          <a:lstStyle/>
          <a:p>
            <a:r>
              <a:rPr lang="en-US" sz="6600" b="1">
                <a:latin typeface="Calibri"/>
                <a:cs typeface="Calibri"/>
              </a:rPr>
              <a:t>Word Space</a:t>
            </a:r>
            <a:endParaRPr lang="en-US" sz="5400" b="1">
              <a:cs typeface="Calibri Light" panose="020F0302020204030204"/>
            </a:endParaRPr>
          </a:p>
        </p:txBody>
      </p:sp>
      <p:sp>
        <p:nvSpPr>
          <p:cNvPr id="3" name="Content Placeholder 2">
            <a:extLst>
              <a:ext uri="{FF2B5EF4-FFF2-40B4-BE49-F238E27FC236}">
                <a16:creationId xmlns:a16="http://schemas.microsoft.com/office/drawing/2014/main" id="{9F15B9BE-74AF-C509-EDCC-9A8195887EB1}"/>
              </a:ext>
            </a:extLst>
          </p:cNvPr>
          <p:cNvSpPr>
            <a:spLocks noGrp="1"/>
          </p:cNvSpPr>
          <p:nvPr>
            <p:ph idx="1"/>
          </p:nvPr>
        </p:nvSpPr>
        <p:spPr>
          <a:xfrm>
            <a:off x="306238" y="5017399"/>
            <a:ext cx="10515600" cy="1332093"/>
          </a:xfrm>
        </p:spPr>
        <p:txBody>
          <a:bodyPr vert="horz" lIns="91440" tIns="45720" rIns="91440" bIns="45720" rtlCol="0" anchor="t">
            <a:normAutofit lnSpcReduction="10000"/>
          </a:bodyPr>
          <a:lstStyle/>
          <a:p>
            <a:r>
              <a:rPr lang="en-US" b="1">
                <a:ea typeface="+mn-lt"/>
                <a:cs typeface="+mn-lt"/>
              </a:rPr>
              <a:t>Target words:</a:t>
            </a:r>
            <a:r>
              <a:rPr lang="en-US">
                <a:ea typeface="+mn-lt"/>
                <a:cs typeface="+mn-lt"/>
              </a:rPr>
              <a:t> automobile, car, soccer, football</a:t>
            </a:r>
            <a:endParaRPr lang="en-US">
              <a:cs typeface="Calibri"/>
            </a:endParaRPr>
          </a:p>
          <a:p>
            <a:r>
              <a:rPr lang="en-US" b="1">
                <a:ea typeface="+mn-lt"/>
                <a:cs typeface="+mn-lt"/>
              </a:rPr>
              <a:t>Term vocabulary:</a:t>
            </a:r>
            <a:r>
              <a:rPr lang="en-US">
                <a:ea typeface="+mn-lt"/>
                <a:cs typeface="+mn-lt"/>
              </a:rPr>
              <a:t> wheel, transport, passenger, tournament, London, goal, match</a:t>
            </a:r>
            <a:endParaRPr lang="en-US">
              <a:cs typeface="Calibri" panose="020F0502020204030204"/>
            </a:endParaRPr>
          </a:p>
        </p:txBody>
      </p:sp>
      <p:pic>
        <p:nvPicPr>
          <p:cNvPr id="4" name="Picture 4" descr="Graphical user interface, text, application&#10;&#10;Description automatically generated">
            <a:extLst>
              <a:ext uri="{FF2B5EF4-FFF2-40B4-BE49-F238E27FC236}">
                <a16:creationId xmlns:a16="http://schemas.microsoft.com/office/drawing/2014/main" id="{60069653-294B-1EA6-56B8-C74F77782BD1}"/>
              </a:ext>
            </a:extLst>
          </p:cNvPr>
          <p:cNvPicPr>
            <a:picLocks noChangeAspect="1"/>
          </p:cNvPicPr>
          <p:nvPr/>
        </p:nvPicPr>
        <p:blipFill>
          <a:blip r:embed="rId2"/>
          <a:stretch>
            <a:fillRect/>
          </a:stretch>
        </p:blipFill>
        <p:spPr>
          <a:xfrm>
            <a:off x="152400" y="936912"/>
            <a:ext cx="11585274" cy="3934628"/>
          </a:xfrm>
          <a:prstGeom prst="rect">
            <a:avLst/>
          </a:prstGeom>
        </p:spPr>
      </p:pic>
    </p:spTree>
    <p:extLst>
      <p:ext uri="{BB962C8B-B14F-4D97-AF65-F5344CB8AC3E}">
        <p14:creationId xmlns:p14="http://schemas.microsoft.com/office/powerpoint/2010/main" val="3427008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A0AB-9220-9996-592A-32AB45881BE4}"/>
              </a:ext>
            </a:extLst>
          </p:cNvPr>
          <p:cNvSpPr>
            <a:spLocks noGrp="1"/>
          </p:cNvSpPr>
          <p:nvPr>
            <p:ph type="title"/>
          </p:nvPr>
        </p:nvSpPr>
        <p:spPr>
          <a:xfrm>
            <a:off x="90577" y="1012106"/>
            <a:ext cx="10515600" cy="276016"/>
          </a:xfrm>
        </p:spPr>
        <p:txBody>
          <a:bodyPr vert="horz" lIns="91440" tIns="45720" rIns="91440" bIns="45720" rtlCol="0" anchor="ctr">
            <a:noAutofit/>
          </a:bodyPr>
          <a:lstStyle/>
          <a:p>
            <a:pPr>
              <a:spcBef>
                <a:spcPts val="1000"/>
              </a:spcBef>
            </a:pPr>
            <a:r>
              <a:rPr lang="en-US" b="1">
                <a:latin typeface="Calibri"/>
                <a:cs typeface="Calibri"/>
              </a:rPr>
              <a:t>Constructing Word spaces</a:t>
            </a:r>
            <a:endParaRPr lang="en-US" b="1">
              <a:cs typeface="Calibri Light"/>
            </a:endParaRPr>
          </a:p>
          <a:p>
            <a:pPr marL="285750" indent="-285750">
              <a:spcBef>
                <a:spcPts val="1000"/>
              </a:spcBef>
              <a:buFont typeface="Arial"/>
              <a:buChar char="•"/>
            </a:pPr>
            <a:endParaRPr lang="en-US" sz="26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ECB38B50-0CEA-9067-0CC5-234B3D60825C}"/>
              </a:ext>
            </a:extLst>
          </p:cNvPr>
          <p:cNvSpPr>
            <a:spLocks noGrp="1"/>
          </p:cNvSpPr>
          <p:nvPr>
            <p:ph idx="1"/>
          </p:nvPr>
        </p:nvSpPr>
        <p:spPr>
          <a:xfrm>
            <a:off x="291860" y="1006116"/>
            <a:ext cx="11708920" cy="5328998"/>
          </a:xfrm>
        </p:spPr>
        <p:txBody>
          <a:bodyPr vert="horz" lIns="91440" tIns="45720" rIns="91440" bIns="45720" rtlCol="0" anchor="t">
            <a:normAutofit fontScale="92500" lnSpcReduction="10000"/>
          </a:bodyPr>
          <a:lstStyle/>
          <a:p>
            <a:r>
              <a:rPr lang="en-US" sz="3600" b="1">
                <a:ea typeface="+mn-lt"/>
                <a:cs typeface="+mn-lt"/>
              </a:rPr>
              <a:t>Informal algorithm for constructing word spaces</a:t>
            </a:r>
            <a:endParaRPr lang="en-US" sz="3600" b="1"/>
          </a:p>
          <a:p>
            <a:r>
              <a:rPr lang="en-US" sz="3600">
                <a:ea typeface="+mn-lt"/>
                <a:cs typeface="+mn-lt"/>
              </a:rPr>
              <a:t>Pick the words you are interested in: target words</a:t>
            </a:r>
            <a:endParaRPr lang="en-US" sz="3600"/>
          </a:p>
          <a:p>
            <a:r>
              <a:rPr lang="en-US" sz="3600">
                <a:ea typeface="+mn-lt"/>
                <a:cs typeface="+mn-lt"/>
              </a:rPr>
              <a:t>Define a context window, number of words surrounding target word</a:t>
            </a:r>
            <a:endParaRPr lang="en-US" sz="3600"/>
          </a:p>
          <a:p>
            <a:r>
              <a:rPr lang="en-US" sz="3600">
                <a:ea typeface="+mn-lt"/>
                <a:cs typeface="+mn-lt"/>
              </a:rPr>
              <a:t>I The context can in general be defined in terms of documents, paragraphs</a:t>
            </a:r>
            <a:endParaRPr lang="en-US" sz="3600"/>
          </a:p>
          <a:p>
            <a:r>
              <a:rPr lang="en-US" sz="3600">
                <a:ea typeface="+mn-lt"/>
                <a:cs typeface="+mn-lt"/>
              </a:rPr>
              <a:t>or sentences.</a:t>
            </a:r>
            <a:endParaRPr lang="en-US" sz="3600"/>
          </a:p>
          <a:p>
            <a:r>
              <a:rPr lang="en-US" sz="3600">
                <a:ea typeface="+mn-lt"/>
                <a:cs typeface="+mn-lt"/>
              </a:rPr>
              <a:t>Count number of times the target word co-occurs with the context words: co-occurrence matrix</a:t>
            </a:r>
            <a:endParaRPr lang="en-US" sz="3600"/>
          </a:p>
          <a:p>
            <a:r>
              <a:rPr lang="en-US" sz="3600">
                <a:ea typeface="+mn-lt"/>
                <a:cs typeface="+mn-lt"/>
              </a:rPr>
              <a:t>Build vectors out of (a function of) these co-occurrence counts</a:t>
            </a:r>
            <a:endParaRPr lang="en-US" sz="3600"/>
          </a:p>
        </p:txBody>
      </p:sp>
    </p:spTree>
    <p:extLst>
      <p:ext uri="{BB962C8B-B14F-4D97-AF65-F5344CB8AC3E}">
        <p14:creationId xmlns:p14="http://schemas.microsoft.com/office/powerpoint/2010/main" val="2156065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C5F0-A359-FE52-E9B3-2FA6DC7738E8}"/>
              </a:ext>
            </a:extLst>
          </p:cNvPr>
          <p:cNvSpPr>
            <a:spLocks noGrp="1"/>
          </p:cNvSpPr>
          <p:nvPr>
            <p:ph type="title"/>
          </p:nvPr>
        </p:nvSpPr>
        <p:spPr>
          <a:xfrm>
            <a:off x="234351" y="365125"/>
            <a:ext cx="11119449" cy="1339940"/>
          </a:xfrm>
        </p:spPr>
        <p:txBody>
          <a:bodyPr>
            <a:noAutofit/>
          </a:bodyPr>
          <a:lstStyle/>
          <a:p>
            <a:r>
              <a:rPr lang="en-US" sz="4800" b="1">
                <a:ea typeface="+mj-lt"/>
                <a:cs typeface="+mj-lt"/>
              </a:rPr>
              <a:t>Constructing Word spaces: distributional vectors</a:t>
            </a:r>
            <a:endParaRPr lang="en-US" sz="4800" b="1"/>
          </a:p>
        </p:txBody>
      </p:sp>
      <p:pic>
        <p:nvPicPr>
          <p:cNvPr id="4" name="Picture 4">
            <a:extLst>
              <a:ext uri="{FF2B5EF4-FFF2-40B4-BE49-F238E27FC236}">
                <a16:creationId xmlns:a16="http://schemas.microsoft.com/office/drawing/2014/main" id="{058164AC-0298-6B73-8CCB-60A59EC8F820}"/>
              </a:ext>
            </a:extLst>
          </p:cNvPr>
          <p:cNvPicPr>
            <a:picLocks noGrp="1" noChangeAspect="1"/>
          </p:cNvPicPr>
          <p:nvPr>
            <p:ph idx="1"/>
          </p:nvPr>
        </p:nvPicPr>
        <p:blipFill>
          <a:blip r:embed="rId2"/>
          <a:stretch>
            <a:fillRect/>
          </a:stretch>
        </p:blipFill>
        <p:spPr>
          <a:xfrm>
            <a:off x="-5302" y="1817643"/>
            <a:ext cx="12073207" cy="3447151"/>
          </a:xfrm>
        </p:spPr>
      </p:pic>
    </p:spTree>
    <p:extLst>
      <p:ext uri="{BB962C8B-B14F-4D97-AF65-F5344CB8AC3E}">
        <p14:creationId xmlns:p14="http://schemas.microsoft.com/office/powerpoint/2010/main" val="2846684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AB9B4-E65F-C397-7C9D-573A83AD74C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Vector Space</a:t>
            </a:r>
          </a:p>
        </p:txBody>
      </p:sp>
      <p:pic>
        <p:nvPicPr>
          <p:cNvPr id="4" name="Picture 4" descr="A picture containing icon&#10;&#10;Description automatically generated">
            <a:extLst>
              <a:ext uri="{FF2B5EF4-FFF2-40B4-BE49-F238E27FC236}">
                <a16:creationId xmlns:a16="http://schemas.microsoft.com/office/drawing/2014/main" id="{FDA7A58A-9AAF-8622-EFB5-83C6ACA3273C}"/>
              </a:ext>
            </a:extLst>
          </p:cNvPr>
          <p:cNvPicPr>
            <a:picLocks noGrp="1" noChangeAspect="1"/>
          </p:cNvPicPr>
          <p:nvPr>
            <p:ph idx="1"/>
          </p:nvPr>
        </p:nvPicPr>
        <p:blipFill>
          <a:blip r:embed="rId2"/>
          <a:stretch>
            <a:fillRect/>
          </a:stretch>
        </p:blipFill>
        <p:spPr>
          <a:xfrm>
            <a:off x="1950529" y="1675227"/>
            <a:ext cx="8290941" cy="4394199"/>
          </a:xfrm>
          <a:prstGeom prst="rect">
            <a:avLst/>
          </a:prstGeom>
        </p:spPr>
      </p:pic>
    </p:spTree>
    <p:extLst>
      <p:ext uri="{BB962C8B-B14F-4D97-AF65-F5344CB8AC3E}">
        <p14:creationId xmlns:p14="http://schemas.microsoft.com/office/powerpoint/2010/main" val="109751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EDD0C9-016C-8198-0607-6BDDF8080B0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Computing similarity</a:t>
            </a:r>
            <a:endParaRPr lang="en-US" sz="3200" kern="1200">
              <a:solidFill>
                <a:schemeClr val="bg1"/>
              </a:solidFill>
              <a:latin typeface="+mj-lt"/>
              <a:ea typeface="+mj-ea"/>
              <a:cs typeface="+mj-cs"/>
            </a:endParaRPr>
          </a:p>
        </p:txBody>
      </p:sp>
      <p:pic>
        <p:nvPicPr>
          <p:cNvPr id="4" name="Picture 4" descr="A picture containing diagram&#10;&#10;Description automatically generated">
            <a:extLst>
              <a:ext uri="{FF2B5EF4-FFF2-40B4-BE49-F238E27FC236}">
                <a16:creationId xmlns:a16="http://schemas.microsoft.com/office/drawing/2014/main" id="{D99B7154-DEDB-0C86-300C-7B6B4F66C8EA}"/>
              </a:ext>
            </a:extLst>
          </p:cNvPr>
          <p:cNvPicPr>
            <a:picLocks noGrp="1" noChangeAspect="1"/>
          </p:cNvPicPr>
          <p:nvPr>
            <p:ph idx="1"/>
          </p:nvPr>
        </p:nvPicPr>
        <p:blipFill>
          <a:blip r:embed="rId2"/>
          <a:stretch>
            <a:fillRect/>
          </a:stretch>
        </p:blipFill>
        <p:spPr>
          <a:xfrm>
            <a:off x="643467" y="1704945"/>
            <a:ext cx="10905066" cy="4334762"/>
          </a:xfrm>
          <a:prstGeom prst="rect">
            <a:avLst/>
          </a:prstGeom>
        </p:spPr>
      </p:pic>
    </p:spTree>
    <p:extLst>
      <p:ext uri="{BB962C8B-B14F-4D97-AF65-F5344CB8AC3E}">
        <p14:creationId xmlns:p14="http://schemas.microsoft.com/office/powerpoint/2010/main" val="52280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0001-3C8F-BDA8-4747-D289440CAF55}"/>
              </a:ext>
            </a:extLst>
          </p:cNvPr>
          <p:cNvSpPr>
            <a:spLocks noGrp="1"/>
          </p:cNvSpPr>
          <p:nvPr>
            <p:ph type="title"/>
          </p:nvPr>
        </p:nvSpPr>
        <p:spPr/>
        <p:txBody>
          <a:bodyPr/>
          <a:lstStyle/>
          <a:p>
            <a:r>
              <a:rPr lang="en-US">
                <a:cs typeface="Calibri Light"/>
              </a:rPr>
              <a:t>What Is Semantic Analysis in NLP?</a:t>
            </a:r>
            <a:endParaRPr lang="en-US"/>
          </a:p>
        </p:txBody>
      </p:sp>
      <p:sp>
        <p:nvSpPr>
          <p:cNvPr id="3" name="Content Placeholder 2">
            <a:extLst>
              <a:ext uri="{FF2B5EF4-FFF2-40B4-BE49-F238E27FC236}">
                <a16:creationId xmlns:a16="http://schemas.microsoft.com/office/drawing/2014/main" id="{5D31B294-46B8-D17F-4644-D8253B8E569A}"/>
              </a:ext>
            </a:extLst>
          </p:cNvPr>
          <p:cNvSpPr>
            <a:spLocks noGrp="1"/>
          </p:cNvSpPr>
          <p:nvPr>
            <p:ph idx="1"/>
          </p:nvPr>
        </p:nvSpPr>
        <p:spPr/>
        <p:txBody>
          <a:bodyPr vert="horz" lIns="91440" tIns="45720" rIns="91440" bIns="45720" rtlCol="0" anchor="t">
            <a:normAutofit/>
          </a:bodyPr>
          <a:lstStyle/>
          <a:p>
            <a:r>
              <a:rPr lang="en-US" sz="2400">
                <a:solidFill>
                  <a:srgbClr val="273239"/>
                </a:solidFill>
                <a:highlight>
                  <a:srgbClr val="FFFFFF"/>
                </a:highlight>
                <a:ea typeface="+mn-lt"/>
                <a:cs typeface="+mn-lt"/>
              </a:rPr>
              <a:t>to understand the meaning of Natural Language</a:t>
            </a:r>
            <a:endParaRPr lang="en-US" sz="2400">
              <a:solidFill>
                <a:srgbClr val="000000"/>
              </a:solidFill>
              <a:ea typeface="+mn-lt"/>
              <a:cs typeface="+mn-lt"/>
            </a:endParaRPr>
          </a:p>
          <a:p>
            <a:endParaRPr lang="en-US" sz="2400">
              <a:solidFill>
                <a:srgbClr val="273239"/>
              </a:solidFill>
              <a:highlight>
                <a:srgbClr val="FFFFFF"/>
              </a:highlight>
              <a:cs typeface="Calibri"/>
            </a:endParaRPr>
          </a:p>
          <a:p>
            <a:r>
              <a:rPr lang="en-US" sz="2400">
                <a:solidFill>
                  <a:srgbClr val="273239"/>
                </a:solidFill>
                <a:highlight>
                  <a:srgbClr val="FFFFFF"/>
                </a:highlight>
                <a:ea typeface="+mn-lt"/>
                <a:cs typeface="+mn-lt"/>
              </a:rPr>
              <a:t>due to the vast complexity and subjectivity involved in human language, interpreting it is quite a complicated task for machines</a:t>
            </a:r>
          </a:p>
          <a:p>
            <a:endParaRPr lang="en-US" sz="2400">
              <a:solidFill>
                <a:srgbClr val="273239"/>
              </a:solidFill>
              <a:highlight>
                <a:srgbClr val="FFFFFF"/>
              </a:highlight>
              <a:cs typeface="Calibri"/>
            </a:endParaRPr>
          </a:p>
          <a:p>
            <a:r>
              <a:rPr lang="en-US" sz="2400">
                <a:solidFill>
                  <a:srgbClr val="273239"/>
                </a:solidFill>
                <a:highlight>
                  <a:srgbClr val="FFFFFF"/>
                </a:highlight>
                <a:ea typeface="+mn-lt"/>
                <a:cs typeface="+mn-lt"/>
              </a:rPr>
              <a:t>captures the meaning of the given text while considering context, logical structuring of sentences and grammar roles</a:t>
            </a:r>
            <a:endParaRPr lang="en-US" sz="2400">
              <a:solidFill>
                <a:srgbClr val="273239"/>
              </a:solidFill>
              <a:highlight>
                <a:srgbClr val="FFFFFF"/>
              </a:highlight>
              <a:cs typeface="Calibri"/>
            </a:endParaRPr>
          </a:p>
        </p:txBody>
      </p:sp>
    </p:spTree>
    <p:extLst>
      <p:ext uri="{BB962C8B-B14F-4D97-AF65-F5344CB8AC3E}">
        <p14:creationId xmlns:p14="http://schemas.microsoft.com/office/powerpoint/2010/main" val="157053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25F1-47AB-E9A0-2A38-C41F7327A47C}"/>
              </a:ext>
            </a:extLst>
          </p:cNvPr>
          <p:cNvSpPr>
            <a:spLocks noGrp="1"/>
          </p:cNvSpPr>
          <p:nvPr>
            <p:ph type="title"/>
          </p:nvPr>
        </p:nvSpPr>
        <p:spPr>
          <a:xfrm>
            <a:off x="4313" y="192597"/>
            <a:ext cx="10515600" cy="1325563"/>
          </a:xfrm>
        </p:spPr>
        <p:txBody>
          <a:bodyPr/>
          <a:lstStyle/>
          <a:p>
            <a:pPr>
              <a:spcBef>
                <a:spcPts val="1000"/>
              </a:spcBef>
            </a:pPr>
            <a:r>
              <a:rPr lang="en-US" sz="3600" b="1">
                <a:latin typeface="Calibri"/>
                <a:cs typeface="Calibri"/>
              </a:rPr>
              <a:t>Vector Space Model without distributional similarity</a:t>
            </a:r>
            <a:endParaRPr lang="en-US" sz="3600" b="1">
              <a:cs typeface="Calibri Light" panose="020F0302020204030204"/>
            </a:endParaRPr>
          </a:p>
          <a:p>
            <a:endParaRPr lang="en-US">
              <a:cs typeface="Calibri Light"/>
            </a:endParaRPr>
          </a:p>
        </p:txBody>
      </p:sp>
      <p:sp>
        <p:nvSpPr>
          <p:cNvPr id="3" name="Content Placeholder 2">
            <a:extLst>
              <a:ext uri="{FF2B5EF4-FFF2-40B4-BE49-F238E27FC236}">
                <a16:creationId xmlns:a16="http://schemas.microsoft.com/office/drawing/2014/main" id="{4BE658AE-5A2E-3CBE-B5B9-E669F27C1BD3}"/>
              </a:ext>
            </a:extLst>
          </p:cNvPr>
          <p:cNvSpPr>
            <a:spLocks noGrp="1"/>
          </p:cNvSpPr>
          <p:nvPr>
            <p:ph idx="1"/>
          </p:nvPr>
        </p:nvSpPr>
        <p:spPr>
          <a:xfrm>
            <a:off x="306238" y="1149889"/>
            <a:ext cx="10515600" cy="4351338"/>
          </a:xfrm>
        </p:spPr>
        <p:txBody>
          <a:bodyPr vert="horz" lIns="91440" tIns="45720" rIns="91440" bIns="45720" rtlCol="0" anchor="t">
            <a:normAutofit/>
          </a:bodyPr>
          <a:lstStyle/>
          <a:p>
            <a:r>
              <a:rPr lang="en-US">
                <a:ea typeface="+mn-lt"/>
                <a:cs typeface="+mn-lt"/>
              </a:rPr>
              <a:t>Words are treated as atomic symbols</a:t>
            </a:r>
            <a:endParaRPr lang="en-US">
              <a:cs typeface="Calibri" panose="020F0502020204030204"/>
            </a:endParaRPr>
          </a:p>
          <a:p>
            <a:r>
              <a:rPr lang="en-US">
                <a:ea typeface="+mn-lt"/>
                <a:cs typeface="+mn-lt"/>
              </a:rPr>
              <a:t>One-hot representation</a:t>
            </a:r>
            <a:endParaRPr lang="en-US"/>
          </a:p>
          <a:p>
            <a:pPr marL="0" indent="0">
              <a:buNone/>
            </a:pPr>
            <a:endParaRPr lang="en-US">
              <a:cs typeface="Calibri" panose="020F0502020204030204"/>
            </a:endParaRPr>
          </a:p>
        </p:txBody>
      </p:sp>
      <p:pic>
        <p:nvPicPr>
          <p:cNvPr id="4" name="Picture 4" descr="Icon&#10;&#10;Description automatically generated">
            <a:extLst>
              <a:ext uri="{FF2B5EF4-FFF2-40B4-BE49-F238E27FC236}">
                <a16:creationId xmlns:a16="http://schemas.microsoft.com/office/drawing/2014/main" id="{7C10427A-4436-78DC-FA31-7A6AF3077B6D}"/>
              </a:ext>
            </a:extLst>
          </p:cNvPr>
          <p:cNvPicPr>
            <a:picLocks noChangeAspect="1"/>
          </p:cNvPicPr>
          <p:nvPr/>
        </p:nvPicPr>
        <p:blipFill>
          <a:blip r:embed="rId2"/>
          <a:stretch>
            <a:fillRect/>
          </a:stretch>
        </p:blipFill>
        <p:spPr>
          <a:xfrm>
            <a:off x="411193" y="2116153"/>
            <a:ext cx="10995803" cy="1202335"/>
          </a:xfrm>
          <a:prstGeom prst="rect">
            <a:avLst/>
          </a:prstGeom>
        </p:spPr>
      </p:pic>
    </p:spTree>
    <p:extLst>
      <p:ext uri="{BB962C8B-B14F-4D97-AF65-F5344CB8AC3E}">
        <p14:creationId xmlns:p14="http://schemas.microsoft.com/office/powerpoint/2010/main" val="512219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CA7E-7AAF-09D9-FB12-A8AF6DE5E870}"/>
              </a:ext>
            </a:extLst>
          </p:cNvPr>
          <p:cNvSpPr>
            <a:spLocks noGrp="1"/>
          </p:cNvSpPr>
          <p:nvPr>
            <p:ph type="title"/>
          </p:nvPr>
        </p:nvSpPr>
        <p:spPr/>
        <p:txBody>
          <a:bodyPr/>
          <a:lstStyle/>
          <a:p>
            <a:r>
              <a:rPr lang="en-US" b="1">
                <a:ea typeface="+mj-lt"/>
                <a:cs typeface="+mj-lt"/>
              </a:rPr>
              <a:t>Distributional Similarity Based Representations</a:t>
            </a:r>
            <a:endParaRPr lang="en-US" b="1"/>
          </a:p>
        </p:txBody>
      </p:sp>
      <p:sp>
        <p:nvSpPr>
          <p:cNvPr id="3" name="Content Placeholder 2">
            <a:extLst>
              <a:ext uri="{FF2B5EF4-FFF2-40B4-BE49-F238E27FC236}">
                <a16:creationId xmlns:a16="http://schemas.microsoft.com/office/drawing/2014/main" id="{B82D2064-F172-10C0-B7BC-1CDF47919A38}"/>
              </a:ext>
            </a:extLst>
          </p:cNvPr>
          <p:cNvSpPr>
            <a:spLocks noGrp="1"/>
          </p:cNvSpPr>
          <p:nvPr>
            <p:ph idx="1"/>
          </p:nvPr>
        </p:nvSpPr>
        <p:spPr/>
        <p:txBody>
          <a:bodyPr vert="horz" lIns="91440" tIns="45720" rIns="91440" bIns="45720" rtlCol="0" anchor="t">
            <a:normAutofit/>
          </a:bodyPr>
          <a:lstStyle/>
          <a:p>
            <a:r>
              <a:rPr lang="en-US">
                <a:ea typeface="+mn-lt"/>
                <a:cs typeface="+mn-lt"/>
              </a:rPr>
              <a:t>You know a word by the company it keeps</a:t>
            </a:r>
            <a:endParaRPr lang="en-US">
              <a:cs typeface="Calibri" panose="020F0502020204030204"/>
            </a:endParaRPr>
          </a:p>
          <a:p>
            <a:endParaRPr lang="en-US">
              <a:ea typeface="+mn-lt"/>
              <a:cs typeface="+mn-lt"/>
            </a:endParaRPr>
          </a:p>
          <a:p>
            <a:endParaRPr lang="en-US">
              <a:ea typeface="+mn-lt"/>
              <a:cs typeface="+mn-lt"/>
            </a:endParaRPr>
          </a:p>
          <a:p>
            <a:endParaRPr lang="en-US">
              <a:ea typeface="+mn-lt"/>
              <a:cs typeface="+mn-lt"/>
            </a:endParaRPr>
          </a:p>
          <a:p>
            <a:r>
              <a:rPr lang="en-US">
                <a:ea typeface="+mn-lt"/>
                <a:cs typeface="+mn-lt"/>
              </a:rPr>
              <a:t>These words will represent banking</a:t>
            </a:r>
            <a:endParaRPr lang="en-US"/>
          </a:p>
          <a:p>
            <a:endParaRPr lang="en-US"/>
          </a:p>
        </p:txBody>
      </p:sp>
      <p:pic>
        <p:nvPicPr>
          <p:cNvPr id="4" name="Picture 4" descr="Graphical user interface, text&#10;&#10;Description automatically generated">
            <a:extLst>
              <a:ext uri="{FF2B5EF4-FFF2-40B4-BE49-F238E27FC236}">
                <a16:creationId xmlns:a16="http://schemas.microsoft.com/office/drawing/2014/main" id="{1CC010B3-74A4-ED29-151A-C70F73378F50}"/>
              </a:ext>
            </a:extLst>
          </p:cNvPr>
          <p:cNvPicPr>
            <a:picLocks noChangeAspect="1"/>
          </p:cNvPicPr>
          <p:nvPr/>
        </p:nvPicPr>
        <p:blipFill>
          <a:blip r:embed="rId2"/>
          <a:stretch>
            <a:fillRect/>
          </a:stretch>
        </p:blipFill>
        <p:spPr>
          <a:xfrm>
            <a:off x="339306" y="2446257"/>
            <a:ext cx="11096445" cy="1260995"/>
          </a:xfrm>
          <a:prstGeom prst="rect">
            <a:avLst/>
          </a:prstGeom>
        </p:spPr>
      </p:pic>
    </p:spTree>
    <p:extLst>
      <p:ext uri="{BB962C8B-B14F-4D97-AF65-F5344CB8AC3E}">
        <p14:creationId xmlns:p14="http://schemas.microsoft.com/office/powerpoint/2010/main" val="477225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09E9-92D6-D840-3786-667CA59C89BC}"/>
              </a:ext>
            </a:extLst>
          </p:cNvPr>
          <p:cNvSpPr>
            <a:spLocks noGrp="1"/>
          </p:cNvSpPr>
          <p:nvPr>
            <p:ph type="title"/>
          </p:nvPr>
        </p:nvSpPr>
        <p:spPr/>
        <p:txBody>
          <a:bodyPr>
            <a:normAutofit/>
          </a:bodyPr>
          <a:lstStyle/>
          <a:p>
            <a:r>
              <a:rPr lang="en-US" b="1">
                <a:latin typeface="Calibri"/>
                <a:cs typeface="Calibri"/>
              </a:rPr>
              <a:t>Building a DSM step-by-step</a:t>
            </a:r>
            <a:endParaRPr lang="en-US" b="1">
              <a:cs typeface="Calibri Light" panose="020F0302020204030204"/>
            </a:endParaRPr>
          </a:p>
        </p:txBody>
      </p:sp>
      <p:pic>
        <p:nvPicPr>
          <p:cNvPr id="6" name="Picture 6">
            <a:extLst>
              <a:ext uri="{FF2B5EF4-FFF2-40B4-BE49-F238E27FC236}">
                <a16:creationId xmlns:a16="http://schemas.microsoft.com/office/drawing/2014/main" id="{CA8FE533-4360-2FAF-6B7E-6F45642EB83A}"/>
              </a:ext>
            </a:extLst>
          </p:cNvPr>
          <p:cNvPicPr>
            <a:picLocks noGrp="1" noChangeAspect="1"/>
          </p:cNvPicPr>
          <p:nvPr>
            <p:ph idx="1"/>
          </p:nvPr>
        </p:nvPicPr>
        <p:blipFill>
          <a:blip r:embed="rId2"/>
          <a:stretch>
            <a:fillRect/>
          </a:stretch>
        </p:blipFill>
        <p:spPr>
          <a:xfrm>
            <a:off x="607713" y="2107437"/>
            <a:ext cx="11149101" cy="3155110"/>
          </a:xfrm>
        </p:spPr>
      </p:pic>
    </p:spTree>
    <p:extLst>
      <p:ext uri="{BB962C8B-B14F-4D97-AF65-F5344CB8AC3E}">
        <p14:creationId xmlns:p14="http://schemas.microsoft.com/office/powerpoint/2010/main" val="103120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09E9-92D6-D840-3786-667CA59C89BC}"/>
              </a:ext>
            </a:extLst>
          </p:cNvPr>
          <p:cNvSpPr>
            <a:spLocks noGrp="1"/>
          </p:cNvSpPr>
          <p:nvPr>
            <p:ph type="title"/>
          </p:nvPr>
        </p:nvSpPr>
        <p:spPr/>
        <p:txBody>
          <a:bodyPr>
            <a:normAutofit/>
          </a:bodyPr>
          <a:lstStyle/>
          <a:p>
            <a:r>
              <a:rPr lang="en-US" b="1">
                <a:latin typeface="Calibri"/>
                <a:cs typeface="Calibri"/>
              </a:rPr>
              <a:t>Building a DSM step-by-step</a:t>
            </a:r>
            <a:endParaRPr lang="en-US" b="1">
              <a:cs typeface="Calibri Light" panose="020F0302020204030204"/>
            </a:endParaRPr>
          </a:p>
        </p:txBody>
      </p:sp>
      <p:pic>
        <p:nvPicPr>
          <p:cNvPr id="5" name="Picture 6" descr="Graphical user interface, text, application, chat or text message&#10;&#10;Description automatically generated">
            <a:extLst>
              <a:ext uri="{FF2B5EF4-FFF2-40B4-BE49-F238E27FC236}">
                <a16:creationId xmlns:a16="http://schemas.microsoft.com/office/drawing/2014/main" id="{855DDCE4-A311-0227-5DE7-A44559C2AF00}"/>
              </a:ext>
            </a:extLst>
          </p:cNvPr>
          <p:cNvPicPr>
            <a:picLocks noGrp="1" noChangeAspect="1"/>
          </p:cNvPicPr>
          <p:nvPr>
            <p:ph idx="1"/>
          </p:nvPr>
        </p:nvPicPr>
        <p:blipFill>
          <a:blip r:embed="rId2"/>
          <a:stretch>
            <a:fillRect/>
          </a:stretch>
        </p:blipFill>
        <p:spPr>
          <a:xfrm>
            <a:off x="492784" y="1403665"/>
            <a:ext cx="10861375" cy="4476390"/>
          </a:xfrm>
        </p:spPr>
      </p:pic>
    </p:spTree>
    <p:extLst>
      <p:ext uri="{BB962C8B-B14F-4D97-AF65-F5344CB8AC3E}">
        <p14:creationId xmlns:p14="http://schemas.microsoft.com/office/powerpoint/2010/main" val="1512147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D1CA4-A9C1-3988-01E6-20B165CCAF3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Many design choices</a:t>
            </a:r>
          </a:p>
        </p:txBody>
      </p:sp>
      <p:pic>
        <p:nvPicPr>
          <p:cNvPr id="4" name="Picture 4" descr="Diagram, text&#10;&#10;Description automatically generated">
            <a:extLst>
              <a:ext uri="{FF2B5EF4-FFF2-40B4-BE49-F238E27FC236}">
                <a16:creationId xmlns:a16="http://schemas.microsoft.com/office/drawing/2014/main" id="{B80B0E0A-A6C0-B949-41AF-ACCDD3FB261D}"/>
              </a:ext>
            </a:extLst>
          </p:cNvPr>
          <p:cNvPicPr>
            <a:picLocks noGrp="1" noChangeAspect="1"/>
          </p:cNvPicPr>
          <p:nvPr>
            <p:ph idx="1"/>
          </p:nvPr>
        </p:nvPicPr>
        <p:blipFill>
          <a:blip r:embed="rId2"/>
          <a:stretch>
            <a:fillRect/>
          </a:stretch>
        </p:blipFill>
        <p:spPr>
          <a:xfrm>
            <a:off x="125882" y="1710775"/>
            <a:ext cx="11954613" cy="3072271"/>
          </a:xfrm>
          <a:prstGeom prst="rect">
            <a:avLst/>
          </a:prstGeom>
        </p:spPr>
      </p:pic>
      <p:pic>
        <p:nvPicPr>
          <p:cNvPr id="5" name="Picture 5" descr="Graphical user interface, text, application, chat or text message, email&#10;&#10;Description automatically generated">
            <a:extLst>
              <a:ext uri="{FF2B5EF4-FFF2-40B4-BE49-F238E27FC236}">
                <a16:creationId xmlns:a16="http://schemas.microsoft.com/office/drawing/2014/main" id="{5DBD9865-CCAB-E3C2-FACA-605F4D648623}"/>
              </a:ext>
            </a:extLst>
          </p:cNvPr>
          <p:cNvPicPr>
            <a:picLocks noChangeAspect="1"/>
          </p:cNvPicPr>
          <p:nvPr/>
        </p:nvPicPr>
        <p:blipFill>
          <a:blip r:embed="rId3"/>
          <a:stretch>
            <a:fillRect/>
          </a:stretch>
        </p:blipFill>
        <p:spPr>
          <a:xfrm>
            <a:off x="310551" y="4911657"/>
            <a:ext cx="10895162" cy="1678571"/>
          </a:xfrm>
          <a:prstGeom prst="rect">
            <a:avLst/>
          </a:prstGeom>
        </p:spPr>
      </p:pic>
    </p:spTree>
    <p:extLst>
      <p:ext uri="{BB962C8B-B14F-4D97-AF65-F5344CB8AC3E}">
        <p14:creationId xmlns:p14="http://schemas.microsoft.com/office/powerpoint/2010/main" val="196918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06059-D730-AC18-2552-B993D1A200CD}"/>
              </a:ext>
            </a:extLst>
          </p:cNvPr>
          <p:cNvSpPr>
            <a:spLocks noGrp="1"/>
          </p:cNvSpPr>
          <p:nvPr>
            <p:ph type="title"/>
          </p:nvPr>
        </p:nvSpPr>
        <p:spPr/>
        <p:txBody>
          <a:bodyPr/>
          <a:lstStyle/>
          <a:p>
            <a:r>
              <a:rPr lang="en-US">
                <a:ea typeface="+mj-lt"/>
                <a:cs typeface="+mj-lt"/>
              </a:rPr>
              <a:t>The parameter space</a:t>
            </a:r>
            <a:endParaRPr lang="en-US"/>
          </a:p>
        </p:txBody>
      </p:sp>
      <p:pic>
        <p:nvPicPr>
          <p:cNvPr id="4" name="Picture 4" descr="Text&#10;&#10;Description automatically generated">
            <a:extLst>
              <a:ext uri="{FF2B5EF4-FFF2-40B4-BE49-F238E27FC236}">
                <a16:creationId xmlns:a16="http://schemas.microsoft.com/office/drawing/2014/main" id="{CB9C37EA-4147-F71E-E12C-E6537F9DD0FD}"/>
              </a:ext>
            </a:extLst>
          </p:cNvPr>
          <p:cNvPicPr>
            <a:picLocks noGrp="1" noChangeAspect="1"/>
          </p:cNvPicPr>
          <p:nvPr>
            <p:ph idx="1"/>
          </p:nvPr>
        </p:nvPicPr>
        <p:blipFill>
          <a:blip r:embed="rId2"/>
          <a:stretch>
            <a:fillRect/>
          </a:stretch>
        </p:blipFill>
        <p:spPr>
          <a:xfrm>
            <a:off x="540678" y="1459557"/>
            <a:ext cx="10894982" cy="4450870"/>
          </a:xfrm>
        </p:spPr>
      </p:pic>
    </p:spTree>
    <p:extLst>
      <p:ext uri="{BB962C8B-B14F-4D97-AF65-F5344CB8AC3E}">
        <p14:creationId xmlns:p14="http://schemas.microsoft.com/office/powerpoint/2010/main" val="3712791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33055-91D7-BCB4-A914-7DA871D30188}"/>
              </a:ext>
            </a:extLst>
          </p:cNvPr>
          <p:cNvSpPr>
            <a:spLocks noGrp="1"/>
          </p:cNvSpPr>
          <p:nvPr>
            <p:ph type="title"/>
          </p:nvPr>
        </p:nvSpPr>
        <p:spPr/>
        <p:txBody>
          <a:bodyPr/>
          <a:lstStyle/>
          <a:p>
            <a:r>
              <a:rPr lang="en-US">
                <a:ea typeface="+mj-lt"/>
                <a:cs typeface="+mj-lt"/>
              </a:rPr>
              <a:t>Documents as context: Word × document</a:t>
            </a:r>
            <a:endParaRPr lang="en-US"/>
          </a:p>
        </p:txBody>
      </p:sp>
      <p:pic>
        <p:nvPicPr>
          <p:cNvPr id="4" name="Picture 4" descr="A picture containing shape&#10;&#10;Description automatically generated">
            <a:extLst>
              <a:ext uri="{FF2B5EF4-FFF2-40B4-BE49-F238E27FC236}">
                <a16:creationId xmlns:a16="http://schemas.microsoft.com/office/drawing/2014/main" id="{1A3C963E-9F28-BC83-4DC6-25C4AD639C68}"/>
              </a:ext>
            </a:extLst>
          </p:cNvPr>
          <p:cNvPicPr>
            <a:picLocks noGrp="1" noChangeAspect="1"/>
          </p:cNvPicPr>
          <p:nvPr>
            <p:ph idx="1"/>
          </p:nvPr>
        </p:nvPicPr>
        <p:blipFill>
          <a:blip r:embed="rId2"/>
          <a:stretch>
            <a:fillRect/>
          </a:stretch>
        </p:blipFill>
        <p:spPr>
          <a:xfrm>
            <a:off x="728303" y="1304191"/>
            <a:ext cx="9843997" cy="5552356"/>
          </a:xfrm>
        </p:spPr>
      </p:pic>
    </p:spTree>
    <p:extLst>
      <p:ext uri="{BB962C8B-B14F-4D97-AF65-F5344CB8AC3E}">
        <p14:creationId xmlns:p14="http://schemas.microsoft.com/office/powerpoint/2010/main" val="1731942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A908-15F5-2253-BECC-87483CAAC781}"/>
              </a:ext>
            </a:extLst>
          </p:cNvPr>
          <p:cNvSpPr>
            <a:spLocks noGrp="1"/>
          </p:cNvSpPr>
          <p:nvPr>
            <p:ph type="title"/>
          </p:nvPr>
        </p:nvSpPr>
        <p:spPr/>
        <p:txBody>
          <a:bodyPr/>
          <a:lstStyle/>
          <a:p>
            <a:r>
              <a:rPr lang="en-US">
                <a:ea typeface="+mj-lt"/>
                <a:cs typeface="+mj-lt"/>
              </a:rPr>
              <a:t>Words as context: Word × Word</a:t>
            </a:r>
            <a:endParaRPr lang="en-US"/>
          </a:p>
        </p:txBody>
      </p:sp>
      <p:pic>
        <p:nvPicPr>
          <p:cNvPr id="4" name="Picture 4" descr="Chart&#10;&#10;Description automatically generated">
            <a:extLst>
              <a:ext uri="{FF2B5EF4-FFF2-40B4-BE49-F238E27FC236}">
                <a16:creationId xmlns:a16="http://schemas.microsoft.com/office/drawing/2014/main" id="{A4B072A2-6B77-849F-5D4A-6D840B0C4DC0}"/>
              </a:ext>
            </a:extLst>
          </p:cNvPr>
          <p:cNvPicPr>
            <a:picLocks noGrp="1" noChangeAspect="1"/>
          </p:cNvPicPr>
          <p:nvPr>
            <p:ph idx="1"/>
          </p:nvPr>
        </p:nvPicPr>
        <p:blipFill>
          <a:blip r:embed="rId2"/>
          <a:stretch>
            <a:fillRect/>
          </a:stretch>
        </p:blipFill>
        <p:spPr>
          <a:xfrm>
            <a:off x="444170" y="1452637"/>
            <a:ext cx="11519319" cy="5399237"/>
          </a:xfrm>
        </p:spPr>
      </p:pic>
    </p:spTree>
    <p:extLst>
      <p:ext uri="{BB962C8B-B14F-4D97-AF65-F5344CB8AC3E}">
        <p14:creationId xmlns:p14="http://schemas.microsoft.com/office/powerpoint/2010/main" val="3056035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7C50-488D-7E08-6E93-CACE908B4D58}"/>
              </a:ext>
            </a:extLst>
          </p:cNvPr>
          <p:cNvSpPr>
            <a:spLocks noGrp="1"/>
          </p:cNvSpPr>
          <p:nvPr>
            <p:ph type="title"/>
          </p:nvPr>
        </p:nvSpPr>
        <p:spPr/>
        <p:txBody>
          <a:bodyPr>
            <a:normAutofit/>
          </a:bodyPr>
          <a:lstStyle/>
          <a:p>
            <a:r>
              <a:rPr lang="en-US" sz="3600" b="1">
                <a:latin typeface="Calibri"/>
                <a:cs typeface="Calibri"/>
              </a:rPr>
              <a:t>Words as contexts</a:t>
            </a:r>
            <a:endParaRPr lang="en-US" sz="3600" b="1">
              <a:cs typeface="Calibri Light" panose="020F0302020204030204"/>
            </a:endParaRPr>
          </a:p>
        </p:txBody>
      </p:sp>
      <p:sp>
        <p:nvSpPr>
          <p:cNvPr id="3" name="Content Placeholder 2">
            <a:extLst>
              <a:ext uri="{FF2B5EF4-FFF2-40B4-BE49-F238E27FC236}">
                <a16:creationId xmlns:a16="http://schemas.microsoft.com/office/drawing/2014/main" id="{13ED2380-406D-E69F-936C-B1D8868AA3CB}"/>
              </a:ext>
            </a:extLst>
          </p:cNvPr>
          <p:cNvSpPr>
            <a:spLocks noGrp="1"/>
          </p:cNvSpPr>
          <p:nvPr>
            <p:ph idx="1"/>
          </p:nvPr>
        </p:nvSpPr>
        <p:spPr/>
        <p:txBody>
          <a:bodyPr vert="horz" lIns="91440" tIns="45720" rIns="91440" bIns="45720" rtlCol="0" anchor="t">
            <a:normAutofit fontScale="92500"/>
          </a:bodyPr>
          <a:lstStyle/>
          <a:p>
            <a:r>
              <a:rPr lang="en-US">
                <a:ea typeface="+mn-lt"/>
                <a:cs typeface="+mn-lt"/>
              </a:rPr>
              <a:t>Parameters</a:t>
            </a:r>
            <a:endParaRPr lang="en-US"/>
          </a:p>
          <a:p>
            <a:r>
              <a:rPr lang="en-US">
                <a:ea typeface="+mn-lt"/>
                <a:cs typeface="+mn-lt"/>
              </a:rPr>
              <a:t>Window size</a:t>
            </a:r>
            <a:endParaRPr lang="en-US"/>
          </a:p>
          <a:p>
            <a:r>
              <a:rPr lang="en-US">
                <a:ea typeface="+mn-lt"/>
                <a:cs typeface="+mn-lt"/>
              </a:rPr>
              <a:t>Window shape - rectangular/triangular/other</a:t>
            </a:r>
            <a:endParaRPr lang="en-US"/>
          </a:p>
          <a:p>
            <a:r>
              <a:rPr lang="en-US" b="1">
                <a:ea typeface="+mn-lt"/>
                <a:cs typeface="+mn-lt"/>
              </a:rPr>
              <a:t>Consider the following passage</a:t>
            </a:r>
            <a:endParaRPr lang="en-US" b="1"/>
          </a:p>
          <a:p>
            <a:pPr marL="0" indent="0">
              <a:buNone/>
            </a:pPr>
            <a:r>
              <a:rPr lang="en-US">
                <a:ea typeface="+mn-lt"/>
                <a:cs typeface="+mn-lt"/>
              </a:rPr>
              <a:t>Suspected communist rebels on 4 July 1989 killed Col. Herminio Taylo, police chief of Makati, the Philippines major financial center, in an escalation of street  violence sweeping the Capitol area. The gunmen shouted references to the rebel New People’s Army. They fled in a commandeered passenger jeep. The military says communist rebels have killed up to  65 soldiers and police in the Capitol region since January.</a:t>
            </a:r>
          </a:p>
        </p:txBody>
      </p:sp>
    </p:spTree>
    <p:extLst>
      <p:ext uri="{BB962C8B-B14F-4D97-AF65-F5344CB8AC3E}">
        <p14:creationId xmlns:p14="http://schemas.microsoft.com/office/powerpoint/2010/main" val="1697429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D44-EE35-4FDF-F8B1-9CCC1D92612E}"/>
              </a:ext>
            </a:extLst>
          </p:cNvPr>
          <p:cNvSpPr>
            <a:spLocks noGrp="1"/>
          </p:cNvSpPr>
          <p:nvPr>
            <p:ph type="title"/>
          </p:nvPr>
        </p:nvSpPr>
        <p:spPr/>
        <p:txBody>
          <a:bodyPr/>
          <a:lstStyle/>
          <a:p>
            <a:r>
              <a:rPr lang="en-US">
                <a:cs typeface="Calibri Light"/>
              </a:rPr>
              <a:t>Word as Context :Window Size :5</a:t>
            </a:r>
            <a:endParaRPr lang="en-US"/>
          </a:p>
        </p:txBody>
      </p:sp>
      <p:pic>
        <p:nvPicPr>
          <p:cNvPr id="4" name="Picture 4" descr="Text&#10;&#10;Description automatically generated">
            <a:extLst>
              <a:ext uri="{FF2B5EF4-FFF2-40B4-BE49-F238E27FC236}">
                <a16:creationId xmlns:a16="http://schemas.microsoft.com/office/drawing/2014/main" id="{E7D583A2-006B-28C5-812F-4E10B97BE6B3}"/>
              </a:ext>
            </a:extLst>
          </p:cNvPr>
          <p:cNvPicPr>
            <a:picLocks noGrp="1" noChangeAspect="1"/>
          </p:cNvPicPr>
          <p:nvPr>
            <p:ph idx="1"/>
          </p:nvPr>
        </p:nvPicPr>
        <p:blipFill>
          <a:blip r:embed="rId2"/>
          <a:stretch>
            <a:fillRect/>
          </a:stretch>
        </p:blipFill>
        <p:spPr>
          <a:xfrm>
            <a:off x="919522" y="2000325"/>
            <a:ext cx="10194805" cy="4390126"/>
          </a:xfrm>
        </p:spPr>
      </p:pic>
    </p:spTree>
    <p:extLst>
      <p:ext uri="{BB962C8B-B14F-4D97-AF65-F5344CB8AC3E}">
        <p14:creationId xmlns:p14="http://schemas.microsoft.com/office/powerpoint/2010/main" val="1177214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AAFC-B744-006A-82FF-6B220AE6B470}"/>
              </a:ext>
            </a:extLst>
          </p:cNvPr>
          <p:cNvSpPr>
            <a:spLocks noGrp="1"/>
          </p:cNvSpPr>
          <p:nvPr>
            <p:ph type="title"/>
          </p:nvPr>
        </p:nvSpPr>
        <p:spPr/>
        <p:txBody>
          <a:bodyPr/>
          <a:lstStyle/>
          <a:p>
            <a:r>
              <a:rPr lang="en-US">
                <a:cs typeface="Calibri Light"/>
              </a:rPr>
              <a:t>What is Semantics ?</a:t>
            </a:r>
            <a:br>
              <a:rPr lang="en-US">
                <a:cs typeface="Calibri Light"/>
              </a:rPr>
            </a:br>
            <a:endParaRPr lang="en-US"/>
          </a:p>
        </p:txBody>
      </p:sp>
      <p:sp>
        <p:nvSpPr>
          <p:cNvPr id="6" name="TextBox 5">
            <a:extLst>
              <a:ext uri="{FF2B5EF4-FFF2-40B4-BE49-F238E27FC236}">
                <a16:creationId xmlns:a16="http://schemas.microsoft.com/office/drawing/2014/main" id="{DD84488E-71E4-F320-2588-2D9EE3F560A0}"/>
              </a:ext>
            </a:extLst>
          </p:cNvPr>
          <p:cNvSpPr txBox="1"/>
          <p:nvPr/>
        </p:nvSpPr>
        <p:spPr>
          <a:xfrm>
            <a:off x="996245" y="1289052"/>
            <a:ext cx="916258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The Study of meaning: Relation between symbols and their denotata</a:t>
            </a:r>
          </a:p>
          <a:p>
            <a:endParaRPr lang="en-US" sz="3200">
              <a:cs typeface="Calibri"/>
            </a:endParaRPr>
          </a:p>
          <a:p>
            <a:endParaRPr lang="en-US" sz="3200">
              <a:cs typeface="Calibri"/>
            </a:endParaRPr>
          </a:p>
          <a:p>
            <a:r>
              <a:rPr lang="en-US" sz="3200">
                <a:cs typeface="Calibri"/>
              </a:rPr>
              <a:t>John told Mary that the train moved out of the station at 3 o'clock</a:t>
            </a:r>
          </a:p>
        </p:txBody>
      </p:sp>
    </p:spTree>
    <p:extLst>
      <p:ext uri="{BB962C8B-B14F-4D97-AF65-F5344CB8AC3E}">
        <p14:creationId xmlns:p14="http://schemas.microsoft.com/office/powerpoint/2010/main" val="269204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39EFE381-A603-7CD1-F543-4F811E14070C}"/>
              </a:ext>
            </a:extLst>
          </p:cNvPr>
          <p:cNvPicPr>
            <a:picLocks noGrp="1" noChangeAspect="1"/>
          </p:cNvPicPr>
          <p:nvPr>
            <p:ph idx="1"/>
          </p:nvPr>
        </p:nvPicPr>
        <p:blipFill>
          <a:blip r:embed="rId2"/>
          <a:stretch>
            <a:fillRect/>
          </a:stretch>
        </p:blipFill>
        <p:spPr>
          <a:xfrm>
            <a:off x="925159" y="1935015"/>
            <a:ext cx="4810125" cy="1743075"/>
          </a:xfrm>
        </p:spPr>
      </p:pic>
      <p:pic>
        <p:nvPicPr>
          <p:cNvPr id="5" name="Picture 5" descr="A picture containing text, clipart&#10;&#10;Description automatically generated">
            <a:extLst>
              <a:ext uri="{FF2B5EF4-FFF2-40B4-BE49-F238E27FC236}">
                <a16:creationId xmlns:a16="http://schemas.microsoft.com/office/drawing/2014/main" id="{2B915054-A443-87EC-931F-F237CA38B8BB}"/>
              </a:ext>
            </a:extLst>
          </p:cNvPr>
          <p:cNvPicPr>
            <a:picLocks noChangeAspect="1"/>
          </p:cNvPicPr>
          <p:nvPr/>
        </p:nvPicPr>
        <p:blipFill>
          <a:blip r:embed="rId3"/>
          <a:stretch>
            <a:fillRect/>
          </a:stretch>
        </p:blipFill>
        <p:spPr>
          <a:xfrm>
            <a:off x="679214" y="161755"/>
            <a:ext cx="5160903" cy="908859"/>
          </a:xfrm>
          <a:prstGeom prst="rect">
            <a:avLst/>
          </a:prstGeom>
        </p:spPr>
      </p:pic>
      <p:pic>
        <p:nvPicPr>
          <p:cNvPr id="6" name="Picture 6" descr="Table&#10;&#10;Description automatically generated">
            <a:extLst>
              <a:ext uri="{FF2B5EF4-FFF2-40B4-BE49-F238E27FC236}">
                <a16:creationId xmlns:a16="http://schemas.microsoft.com/office/drawing/2014/main" id="{B6347478-D3EB-1A16-A730-FC462727F7C4}"/>
              </a:ext>
            </a:extLst>
          </p:cNvPr>
          <p:cNvPicPr>
            <a:picLocks noChangeAspect="1"/>
          </p:cNvPicPr>
          <p:nvPr/>
        </p:nvPicPr>
        <p:blipFill>
          <a:blip r:embed="rId4"/>
          <a:stretch>
            <a:fillRect/>
          </a:stretch>
        </p:blipFill>
        <p:spPr>
          <a:xfrm>
            <a:off x="726251" y="3677804"/>
            <a:ext cx="8566384" cy="3001948"/>
          </a:xfrm>
          <a:prstGeom prst="rect">
            <a:avLst/>
          </a:prstGeom>
        </p:spPr>
      </p:pic>
    </p:spTree>
    <p:extLst>
      <p:ext uri="{BB962C8B-B14F-4D97-AF65-F5344CB8AC3E}">
        <p14:creationId xmlns:p14="http://schemas.microsoft.com/office/powerpoint/2010/main" val="1835063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C725F38-BEE0-D351-EA29-F59F2C20D219}"/>
              </a:ext>
            </a:extLst>
          </p:cNvPr>
          <p:cNvPicPr>
            <a:picLocks noGrp="1" noChangeAspect="1"/>
          </p:cNvPicPr>
          <p:nvPr>
            <p:ph idx="1"/>
          </p:nvPr>
        </p:nvPicPr>
        <p:blipFill>
          <a:blip r:embed="rId2"/>
          <a:stretch>
            <a:fillRect/>
          </a:stretch>
        </p:blipFill>
        <p:spPr>
          <a:xfrm>
            <a:off x="-63559" y="342694"/>
            <a:ext cx="6486525" cy="619125"/>
          </a:xfrm>
        </p:spPr>
      </p:pic>
      <p:pic>
        <p:nvPicPr>
          <p:cNvPr id="5" name="Picture 5" descr="Table&#10;&#10;Description automatically generated">
            <a:extLst>
              <a:ext uri="{FF2B5EF4-FFF2-40B4-BE49-F238E27FC236}">
                <a16:creationId xmlns:a16="http://schemas.microsoft.com/office/drawing/2014/main" id="{ECFF11F2-527F-7BAA-A319-DA18B97AC940}"/>
              </a:ext>
            </a:extLst>
          </p:cNvPr>
          <p:cNvPicPr>
            <a:picLocks noChangeAspect="1"/>
          </p:cNvPicPr>
          <p:nvPr/>
        </p:nvPicPr>
        <p:blipFill>
          <a:blip r:embed="rId3"/>
          <a:stretch>
            <a:fillRect/>
          </a:stretch>
        </p:blipFill>
        <p:spPr>
          <a:xfrm>
            <a:off x="434622" y="1375410"/>
            <a:ext cx="9394237" cy="4784514"/>
          </a:xfrm>
          <a:prstGeom prst="rect">
            <a:avLst/>
          </a:prstGeom>
        </p:spPr>
      </p:pic>
    </p:spTree>
    <p:extLst>
      <p:ext uri="{BB962C8B-B14F-4D97-AF65-F5344CB8AC3E}">
        <p14:creationId xmlns:p14="http://schemas.microsoft.com/office/powerpoint/2010/main" val="3088800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indoor&#10;&#10;Description automatically generated">
            <a:extLst>
              <a:ext uri="{FF2B5EF4-FFF2-40B4-BE49-F238E27FC236}">
                <a16:creationId xmlns:a16="http://schemas.microsoft.com/office/drawing/2014/main" id="{AFF83ABC-81A7-18A9-2641-0A2B68E29EBA}"/>
              </a:ext>
            </a:extLst>
          </p:cNvPr>
          <p:cNvPicPr>
            <a:picLocks noChangeAspect="1"/>
          </p:cNvPicPr>
          <p:nvPr/>
        </p:nvPicPr>
        <p:blipFill>
          <a:blip r:embed="rId2"/>
          <a:stretch>
            <a:fillRect/>
          </a:stretch>
        </p:blipFill>
        <p:spPr>
          <a:xfrm>
            <a:off x="707437" y="293775"/>
            <a:ext cx="10419643" cy="1764302"/>
          </a:xfrm>
          <a:prstGeom prst="rect">
            <a:avLst/>
          </a:prstGeom>
        </p:spPr>
      </p:pic>
      <p:pic>
        <p:nvPicPr>
          <p:cNvPr id="5" name="Picture 5" descr="Text&#10;&#10;Description automatically generated">
            <a:extLst>
              <a:ext uri="{FF2B5EF4-FFF2-40B4-BE49-F238E27FC236}">
                <a16:creationId xmlns:a16="http://schemas.microsoft.com/office/drawing/2014/main" id="{D0EDB7CE-AB2F-F7F2-B364-B400D53E28AE}"/>
              </a:ext>
            </a:extLst>
          </p:cNvPr>
          <p:cNvPicPr>
            <a:picLocks noChangeAspect="1"/>
          </p:cNvPicPr>
          <p:nvPr/>
        </p:nvPicPr>
        <p:blipFill>
          <a:blip r:embed="rId3"/>
          <a:stretch>
            <a:fillRect/>
          </a:stretch>
        </p:blipFill>
        <p:spPr>
          <a:xfrm>
            <a:off x="970844" y="2422707"/>
            <a:ext cx="9968087" cy="921326"/>
          </a:xfrm>
          <a:prstGeom prst="rect">
            <a:avLst/>
          </a:prstGeom>
        </p:spPr>
      </p:pic>
      <p:pic>
        <p:nvPicPr>
          <p:cNvPr id="6" name="Picture 6" descr="Text&#10;&#10;Description automatically generated">
            <a:extLst>
              <a:ext uri="{FF2B5EF4-FFF2-40B4-BE49-F238E27FC236}">
                <a16:creationId xmlns:a16="http://schemas.microsoft.com/office/drawing/2014/main" id="{A991B4B1-DA9D-20C1-E474-F2D813CF9A6A}"/>
              </a:ext>
            </a:extLst>
          </p:cNvPr>
          <p:cNvPicPr>
            <a:picLocks noChangeAspect="1"/>
          </p:cNvPicPr>
          <p:nvPr/>
        </p:nvPicPr>
        <p:blipFill>
          <a:blip r:embed="rId4"/>
          <a:stretch>
            <a:fillRect/>
          </a:stretch>
        </p:blipFill>
        <p:spPr>
          <a:xfrm>
            <a:off x="1074326" y="3921127"/>
            <a:ext cx="10579570" cy="1922634"/>
          </a:xfrm>
          <a:prstGeom prst="rect">
            <a:avLst/>
          </a:prstGeom>
        </p:spPr>
      </p:pic>
    </p:spTree>
    <p:extLst>
      <p:ext uri="{BB962C8B-B14F-4D97-AF65-F5344CB8AC3E}">
        <p14:creationId xmlns:p14="http://schemas.microsoft.com/office/powerpoint/2010/main" val="2531054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09646143-88C5-68EF-3AFC-6AB8E3732601}"/>
              </a:ext>
            </a:extLst>
          </p:cNvPr>
          <p:cNvPicPr>
            <a:picLocks noGrp="1" noChangeAspect="1"/>
          </p:cNvPicPr>
          <p:nvPr>
            <p:ph idx="1"/>
          </p:nvPr>
        </p:nvPicPr>
        <p:blipFill>
          <a:blip r:embed="rId2"/>
          <a:stretch>
            <a:fillRect/>
          </a:stretch>
        </p:blipFill>
        <p:spPr>
          <a:xfrm>
            <a:off x="270225" y="452144"/>
            <a:ext cx="11124734" cy="5677782"/>
          </a:xfrm>
        </p:spPr>
      </p:pic>
    </p:spTree>
    <p:extLst>
      <p:ext uri="{BB962C8B-B14F-4D97-AF65-F5344CB8AC3E}">
        <p14:creationId xmlns:p14="http://schemas.microsoft.com/office/powerpoint/2010/main" val="383819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ACB8E2F4-77A5-09FC-9207-6E23BAA4402C}"/>
              </a:ext>
            </a:extLst>
          </p:cNvPr>
          <p:cNvPicPr>
            <a:picLocks noGrp="1" noChangeAspect="1"/>
          </p:cNvPicPr>
          <p:nvPr>
            <p:ph idx="1"/>
          </p:nvPr>
        </p:nvPicPr>
        <p:blipFill>
          <a:blip r:embed="rId2"/>
          <a:stretch>
            <a:fillRect/>
          </a:stretch>
        </p:blipFill>
        <p:spPr>
          <a:xfrm>
            <a:off x="204237" y="546218"/>
            <a:ext cx="11792933" cy="5762449"/>
          </a:xfrm>
        </p:spPr>
      </p:pic>
    </p:spTree>
    <p:extLst>
      <p:ext uri="{BB962C8B-B14F-4D97-AF65-F5344CB8AC3E}">
        <p14:creationId xmlns:p14="http://schemas.microsoft.com/office/powerpoint/2010/main" val="2586211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A1E9-D15D-EA11-F364-6CEE6D2D8482}"/>
              </a:ext>
            </a:extLst>
          </p:cNvPr>
          <p:cNvSpPr>
            <a:spLocks noGrp="1"/>
          </p:cNvSpPr>
          <p:nvPr>
            <p:ph type="title"/>
          </p:nvPr>
        </p:nvSpPr>
        <p:spPr>
          <a:xfrm>
            <a:off x="2302669" y="2520156"/>
            <a:ext cx="8062913" cy="1325563"/>
          </a:xfrm>
        </p:spPr>
        <p:txBody>
          <a:bodyPr>
            <a:noAutofit/>
          </a:bodyPr>
          <a:lstStyle/>
          <a:p>
            <a:pPr algn="ctr"/>
            <a:r>
              <a:rPr lang="en-US" sz="6000" b="1">
                <a:ea typeface="+mj-lt"/>
                <a:cs typeface="+mj-lt"/>
              </a:rPr>
              <a:t>Context weighting: documents as context</a:t>
            </a:r>
          </a:p>
        </p:txBody>
      </p:sp>
    </p:spTree>
    <p:extLst>
      <p:ext uri="{BB962C8B-B14F-4D97-AF65-F5344CB8AC3E}">
        <p14:creationId xmlns:p14="http://schemas.microsoft.com/office/powerpoint/2010/main" val="3423896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F492-8737-F945-A801-A0F551A4CA78}"/>
              </a:ext>
            </a:extLst>
          </p:cNvPr>
          <p:cNvSpPr>
            <a:spLocks noGrp="1"/>
          </p:cNvSpPr>
          <p:nvPr>
            <p:ph type="title"/>
          </p:nvPr>
        </p:nvSpPr>
        <p:spPr/>
        <p:txBody>
          <a:bodyPr/>
          <a:lstStyle/>
          <a:p>
            <a:r>
              <a:rPr lang="en-US" b="1">
                <a:ea typeface="+mj-lt"/>
                <a:cs typeface="+mj-lt"/>
              </a:rPr>
              <a:t>Bag of words Model</a:t>
            </a:r>
            <a:endParaRPr lang="en-US" b="1">
              <a:cs typeface="Calibri Light"/>
            </a:endParaRPr>
          </a:p>
        </p:txBody>
      </p:sp>
      <p:sp>
        <p:nvSpPr>
          <p:cNvPr id="3" name="Content Placeholder 2">
            <a:extLst>
              <a:ext uri="{FF2B5EF4-FFF2-40B4-BE49-F238E27FC236}">
                <a16:creationId xmlns:a16="http://schemas.microsoft.com/office/drawing/2014/main" id="{312D6975-8595-C8EB-E289-8117B8B5DB54}"/>
              </a:ext>
            </a:extLst>
          </p:cNvPr>
          <p:cNvSpPr>
            <a:spLocks noGrp="1"/>
          </p:cNvSpPr>
          <p:nvPr>
            <p:ph idx="1"/>
          </p:nvPr>
        </p:nvSpPr>
        <p:spPr/>
        <p:txBody>
          <a:bodyPr vert="horz" lIns="91440" tIns="45720" rIns="91440" bIns="45720" rtlCol="0" anchor="t">
            <a:normAutofit fontScale="92500" lnSpcReduction="10000"/>
          </a:bodyPr>
          <a:lstStyle/>
          <a:p>
            <a:pPr>
              <a:spcBef>
                <a:spcPct val="0"/>
              </a:spcBef>
            </a:pPr>
            <a:r>
              <a:rPr lang="en-US" sz="4400">
                <a:latin typeface="Calibri Light"/>
                <a:cs typeface="Calibri Light"/>
              </a:rPr>
              <a:t>is a Natural Language Processing technique of text modelling.</a:t>
            </a:r>
          </a:p>
          <a:p>
            <a:pPr>
              <a:spcBef>
                <a:spcPct val="0"/>
              </a:spcBef>
            </a:pPr>
            <a:endParaRPr lang="en-US" sz="4400">
              <a:latin typeface="Calibri Light"/>
              <a:cs typeface="Calibri Light"/>
            </a:endParaRPr>
          </a:p>
          <a:p>
            <a:pPr>
              <a:spcBef>
                <a:spcPct val="0"/>
              </a:spcBef>
            </a:pPr>
            <a:r>
              <a:rPr lang="en-US" sz="4400">
                <a:ea typeface="+mn-lt"/>
                <a:cs typeface="+mn-lt"/>
              </a:rPr>
              <a:t>it is a method of feature extraction with text data.</a:t>
            </a:r>
            <a:endParaRPr lang="en-US" sz="4400">
              <a:latin typeface="Calibri Light"/>
              <a:ea typeface="+mn-lt"/>
              <a:cs typeface="Calibri Light"/>
            </a:endParaRPr>
          </a:p>
          <a:p>
            <a:pPr>
              <a:spcBef>
                <a:spcPct val="0"/>
              </a:spcBef>
            </a:pPr>
            <a:endParaRPr lang="en-US" sz="4400">
              <a:ea typeface="+mn-lt"/>
              <a:cs typeface="+mn-lt"/>
            </a:endParaRPr>
          </a:p>
          <a:p>
            <a:pPr>
              <a:spcBef>
                <a:spcPct val="0"/>
              </a:spcBef>
            </a:pPr>
            <a:r>
              <a:rPr lang="en-US" sz="4400">
                <a:ea typeface="+mn-lt"/>
                <a:cs typeface="+mn-lt"/>
              </a:rPr>
              <a:t>it  is a simple and flexible way of extracting features from documents.</a:t>
            </a:r>
            <a:endParaRPr lang="en-US" sz="4400">
              <a:latin typeface="Calibri Light"/>
              <a:cs typeface="Calibri Light"/>
            </a:endParaRPr>
          </a:p>
          <a:p>
            <a:endParaRPr lang="en-US">
              <a:cs typeface="Calibri"/>
            </a:endParaRPr>
          </a:p>
        </p:txBody>
      </p:sp>
    </p:spTree>
    <p:extLst>
      <p:ext uri="{BB962C8B-B14F-4D97-AF65-F5344CB8AC3E}">
        <p14:creationId xmlns:p14="http://schemas.microsoft.com/office/powerpoint/2010/main" val="4240636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F492-8737-F945-A801-A0F551A4CA78}"/>
              </a:ext>
            </a:extLst>
          </p:cNvPr>
          <p:cNvSpPr>
            <a:spLocks noGrp="1"/>
          </p:cNvSpPr>
          <p:nvPr>
            <p:ph type="title"/>
          </p:nvPr>
        </p:nvSpPr>
        <p:spPr/>
        <p:txBody>
          <a:bodyPr/>
          <a:lstStyle/>
          <a:p>
            <a:r>
              <a:rPr lang="en-US" b="1">
                <a:ea typeface="+mj-lt"/>
                <a:cs typeface="+mj-lt"/>
              </a:rPr>
              <a:t>Bag of words Model</a:t>
            </a:r>
            <a:endParaRPr lang="en-US" b="1">
              <a:cs typeface="Calibri Light"/>
            </a:endParaRPr>
          </a:p>
        </p:txBody>
      </p:sp>
      <p:sp>
        <p:nvSpPr>
          <p:cNvPr id="3" name="Content Placeholder 2">
            <a:extLst>
              <a:ext uri="{FF2B5EF4-FFF2-40B4-BE49-F238E27FC236}">
                <a16:creationId xmlns:a16="http://schemas.microsoft.com/office/drawing/2014/main" id="{312D6975-8595-C8EB-E289-8117B8B5DB54}"/>
              </a:ext>
            </a:extLst>
          </p:cNvPr>
          <p:cNvSpPr>
            <a:spLocks noGrp="1"/>
          </p:cNvSpPr>
          <p:nvPr>
            <p:ph idx="1"/>
          </p:nvPr>
        </p:nvSpPr>
        <p:spPr/>
        <p:txBody>
          <a:bodyPr vert="horz" lIns="91440" tIns="45720" rIns="91440" bIns="45720" rtlCol="0" anchor="t">
            <a:normAutofit fontScale="92500" lnSpcReduction="20000"/>
          </a:bodyPr>
          <a:lstStyle/>
          <a:p>
            <a:pPr>
              <a:spcBef>
                <a:spcPct val="0"/>
              </a:spcBef>
            </a:pPr>
            <a:r>
              <a:rPr lang="en-US" sz="4400">
                <a:ea typeface="+mn-lt"/>
                <a:cs typeface="+mn-lt"/>
              </a:rPr>
              <a:t>is a representation of text that describes the occurrence of words within a document.</a:t>
            </a:r>
          </a:p>
          <a:p>
            <a:pPr>
              <a:spcBef>
                <a:spcPct val="0"/>
              </a:spcBef>
            </a:pPr>
            <a:endParaRPr lang="en-US" sz="4400">
              <a:latin typeface="Calibri"/>
              <a:cs typeface="Calibri"/>
            </a:endParaRPr>
          </a:p>
          <a:p>
            <a:pPr>
              <a:spcBef>
                <a:spcPct val="0"/>
              </a:spcBef>
            </a:pPr>
            <a:r>
              <a:rPr lang="en-US" sz="4400">
                <a:latin typeface="Calibri"/>
                <a:cs typeface="Calibri"/>
              </a:rPr>
              <a:t>It </a:t>
            </a:r>
            <a:r>
              <a:rPr lang="en-US" sz="4400">
                <a:ea typeface="+mn-lt"/>
                <a:cs typeface="+mn-lt"/>
              </a:rPr>
              <a:t>keeps the  track of word counts and disregard the grammatical details and the word order</a:t>
            </a:r>
          </a:p>
          <a:p>
            <a:pPr>
              <a:spcBef>
                <a:spcPct val="0"/>
              </a:spcBef>
            </a:pPr>
            <a:endParaRPr lang="en-US" sz="4400">
              <a:latin typeface="Calibri"/>
              <a:cs typeface="Calibri"/>
            </a:endParaRPr>
          </a:p>
          <a:p>
            <a:pPr>
              <a:spcBef>
                <a:spcPct val="0"/>
              </a:spcBef>
            </a:pPr>
            <a:r>
              <a:rPr lang="en-US" sz="4400">
                <a:ea typeface="+mn-lt"/>
                <a:cs typeface="+mn-lt"/>
              </a:rPr>
              <a:t>is only concerned with whether known words occur in the document, not where in the document</a:t>
            </a:r>
          </a:p>
        </p:txBody>
      </p:sp>
    </p:spTree>
    <p:extLst>
      <p:ext uri="{BB962C8B-B14F-4D97-AF65-F5344CB8AC3E}">
        <p14:creationId xmlns:p14="http://schemas.microsoft.com/office/powerpoint/2010/main" val="3187757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29A2-70D4-DF48-865A-A43C9EE320B5}"/>
              </a:ext>
            </a:extLst>
          </p:cNvPr>
          <p:cNvSpPr>
            <a:spLocks noGrp="1"/>
          </p:cNvSpPr>
          <p:nvPr>
            <p:ph type="title"/>
          </p:nvPr>
        </p:nvSpPr>
        <p:spPr/>
        <p:txBody>
          <a:bodyPr/>
          <a:lstStyle/>
          <a:p>
            <a:r>
              <a:rPr lang="en-US" b="1"/>
              <a:t>Why is the Bag-of-Words algorithm used?</a:t>
            </a:r>
            <a:endParaRPr lang="en-US"/>
          </a:p>
          <a:p>
            <a:endParaRPr lang="en-US">
              <a:cs typeface="Calibri Light"/>
            </a:endParaRPr>
          </a:p>
        </p:txBody>
      </p:sp>
      <p:sp>
        <p:nvSpPr>
          <p:cNvPr id="3" name="Content Placeholder 2">
            <a:extLst>
              <a:ext uri="{FF2B5EF4-FFF2-40B4-BE49-F238E27FC236}">
                <a16:creationId xmlns:a16="http://schemas.microsoft.com/office/drawing/2014/main" id="{D20FEDA6-1ABE-20B5-38B5-24F98679F00C}"/>
              </a:ext>
            </a:extLst>
          </p:cNvPr>
          <p:cNvSpPr>
            <a:spLocks noGrp="1"/>
          </p:cNvSpPr>
          <p:nvPr>
            <p:ph idx="1"/>
          </p:nvPr>
        </p:nvSpPr>
        <p:spPr>
          <a:xfrm>
            <a:off x="263106" y="1250531"/>
            <a:ext cx="11435750" cy="5285866"/>
          </a:xfrm>
        </p:spPr>
        <p:txBody>
          <a:bodyPr vert="horz" lIns="91440" tIns="45720" rIns="91440" bIns="45720" rtlCol="0" anchor="t">
            <a:normAutofit fontScale="92500" lnSpcReduction="10000"/>
          </a:bodyPr>
          <a:lstStyle/>
          <a:p>
            <a:r>
              <a:rPr lang="en-US">
                <a:ea typeface="+mn-lt"/>
                <a:cs typeface="+mn-lt"/>
              </a:rPr>
              <a:t>One of the biggest problems with text is that it is messy and unstructured, and </a:t>
            </a:r>
          </a:p>
          <a:p>
            <a:endParaRPr lang="en-US">
              <a:ea typeface="+mn-lt"/>
              <a:cs typeface="+mn-lt"/>
            </a:endParaRPr>
          </a:p>
          <a:p>
            <a:r>
              <a:rPr lang="en-US">
                <a:ea typeface="+mn-lt"/>
                <a:cs typeface="+mn-lt"/>
              </a:rPr>
              <a:t>machine learning algorithms prefer structured, well defined fixed-length inputs and </a:t>
            </a:r>
          </a:p>
          <a:p>
            <a:endParaRPr lang="en-US">
              <a:ea typeface="+mn-lt"/>
              <a:cs typeface="+mn-lt"/>
            </a:endParaRPr>
          </a:p>
          <a:p>
            <a:r>
              <a:rPr lang="en-US">
                <a:ea typeface="+mn-lt"/>
                <a:cs typeface="+mn-lt"/>
              </a:rPr>
              <a:t>by using the Bag-of-Words technique we can convert variable-length texts into a fixed-length </a:t>
            </a:r>
            <a:r>
              <a:rPr lang="en-US" b="1">
                <a:ea typeface="+mn-lt"/>
                <a:cs typeface="+mn-lt"/>
              </a:rPr>
              <a:t>vector.</a:t>
            </a:r>
            <a:endParaRPr lang="en-US">
              <a:cs typeface="Calibri" panose="020F0502020204030204"/>
            </a:endParaRPr>
          </a:p>
          <a:p>
            <a:endParaRPr lang="en-US" b="1">
              <a:ea typeface="+mn-lt"/>
              <a:cs typeface="+mn-lt"/>
            </a:endParaRPr>
          </a:p>
          <a:p>
            <a:r>
              <a:rPr lang="en-US">
                <a:ea typeface="+mn-lt"/>
                <a:cs typeface="+mn-lt"/>
              </a:rPr>
              <a:t>Also, at a much granular level, the machine learning models work with numerical data rather than textual data.</a:t>
            </a:r>
          </a:p>
          <a:p>
            <a:endParaRPr lang="en-US">
              <a:ea typeface="+mn-lt"/>
              <a:cs typeface="+mn-lt"/>
            </a:endParaRPr>
          </a:p>
          <a:p>
            <a:r>
              <a:rPr lang="en-US">
                <a:ea typeface="+mn-lt"/>
                <a:cs typeface="+mn-lt"/>
              </a:rPr>
              <a:t>  by using the bag-of-words (BoW) technique, we convert a text into its equivalent vector of numbers.</a:t>
            </a:r>
            <a:endParaRPr lang="en-US">
              <a:cs typeface="Calibri"/>
            </a:endParaRPr>
          </a:p>
          <a:p>
            <a:endParaRPr lang="en-US">
              <a:cs typeface="Calibri"/>
            </a:endParaRPr>
          </a:p>
        </p:txBody>
      </p:sp>
    </p:spTree>
    <p:extLst>
      <p:ext uri="{BB962C8B-B14F-4D97-AF65-F5344CB8AC3E}">
        <p14:creationId xmlns:p14="http://schemas.microsoft.com/office/powerpoint/2010/main" val="987159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A47E8-BCC5-4011-1A86-2F3F6889694A}"/>
              </a:ext>
            </a:extLst>
          </p:cNvPr>
          <p:cNvSpPr>
            <a:spLocks noGrp="1"/>
          </p:cNvSpPr>
          <p:nvPr>
            <p:ph type="title"/>
          </p:nvPr>
        </p:nvSpPr>
        <p:spPr/>
        <p:txBody>
          <a:bodyPr/>
          <a:lstStyle/>
          <a:p>
            <a:r>
              <a:rPr lang="en-US" b="1"/>
              <a:t>Understanding Bag of Words with an example</a:t>
            </a:r>
            <a:endParaRPr lang="en-US"/>
          </a:p>
          <a:p>
            <a:endParaRPr lang="en-US">
              <a:cs typeface="Calibri Light"/>
            </a:endParaRPr>
          </a:p>
        </p:txBody>
      </p:sp>
      <p:sp>
        <p:nvSpPr>
          <p:cNvPr id="3" name="Content Placeholder 2">
            <a:extLst>
              <a:ext uri="{FF2B5EF4-FFF2-40B4-BE49-F238E27FC236}">
                <a16:creationId xmlns:a16="http://schemas.microsoft.com/office/drawing/2014/main" id="{E40E5CEB-8A10-0CF9-0989-6D0F47F512BD}"/>
              </a:ext>
            </a:extLst>
          </p:cNvPr>
          <p:cNvSpPr>
            <a:spLocks noGrp="1"/>
          </p:cNvSpPr>
          <p:nvPr>
            <p:ph idx="1"/>
          </p:nvPr>
        </p:nvSpPr>
        <p:spPr/>
        <p:txBody>
          <a:bodyPr vert="horz" lIns="91440" tIns="45720" rIns="91440" bIns="45720" rtlCol="0" anchor="t">
            <a:normAutofit/>
          </a:bodyPr>
          <a:lstStyle/>
          <a:p>
            <a:r>
              <a:rPr lang="en-US" sz="4400" b="1"/>
              <a:t>Example(1) without preprocessing: </a:t>
            </a:r>
            <a:endParaRPr lang="en-US" sz="4400" b="1">
              <a:cs typeface="Calibri" panose="020F0502020204030204"/>
            </a:endParaRPr>
          </a:p>
          <a:p>
            <a:endParaRPr lang="en-US" sz="4400" b="1">
              <a:ea typeface="+mn-lt"/>
              <a:cs typeface="+mn-lt"/>
            </a:endParaRPr>
          </a:p>
          <a:p>
            <a:r>
              <a:rPr lang="en-US">
                <a:ea typeface="+mn-lt"/>
                <a:cs typeface="+mn-lt"/>
              </a:rPr>
              <a:t>Sentence 1:  ”Welcome to Great Learning, Now start learning”</a:t>
            </a:r>
            <a:endParaRPr lang="en-US"/>
          </a:p>
          <a:p>
            <a:endParaRPr lang="en-US">
              <a:ea typeface="+mn-lt"/>
              <a:cs typeface="+mn-lt"/>
            </a:endParaRPr>
          </a:p>
          <a:p>
            <a:endParaRPr lang="en-US">
              <a:ea typeface="+mn-lt"/>
              <a:cs typeface="+mn-lt"/>
            </a:endParaRPr>
          </a:p>
          <a:p>
            <a:r>
              <a:rPr lang="en-US">
                <a:ea typeface="+mn-lt"/>
                <a:cs typeface="+mn-lt"/>
              </a:rPr>
              <a:t>Sentence 2: “Learning is a good practice”</a:t>
            </a:r>
            <a:endParaRPr lang="en-US"/>
          </a:p>
          <a:p>
            <a:endParaRPr lang="en-US">
              <a:cs typeface="Calibri"/>
            </a:endParaRPr>
          </a:p>
        </p:txBody>
      </p:sp>
    </p:spTree>
    <p:extLst>
      <p:ext uri="{BB962C8B-B14F-4D97-AF65-F5344CB8AC3E}">
        <p14:creationId xmlns:p14="http://schemas.microsoft.com/office/powerpoint/2010/main" val="180315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9BCCD-2A55-3A80-0E18-18D5DAE52667}"/>
              </a:ext>
            </a:extLst>
          </p:cNvPr>
          <p:cNvSpPr>
            <a:spLocks noGrp="1"/>
          </p:cNvSpPr>
          <p:nvPr>
            <p:ph type="title"/>
          </p:nvPr>
        </p:nvSpPr>
        <p:spPr/>
        <p:txBody>
          <a:bodyPr/>
          <a:lstStyle/>
          <a:p>
            <a:r>
              <a:rPr lang="en-US">
                <a:cs typeface="Calibri Light"/>
              </a:rPr>
              <a:t>Word</a:t>
            </a:r>
          </a:p>
        </p:txBody>
      </p:sp>
      <p:pic>
        <p:nvPicPr>
          <p:cNvPr id="4" name="Picture 4">
            <a:extLst>
              <a:ext uri="{FF2B5EF4-FFF2-40B4-BE49-F238E27FC236}">
                <a16:creationId xmlns:a16="http://schemas.microsoft.com/office/drawing/2014/main" id="{D657B77F-50B4-4DF7-9F9E-DCA538AE9B64}"/>
              </a:ext>
            </a:extLst>
          </p:cNvPr>
          <p:cNvPicPr>
            <a:picLocks noChangeAspect="1"/>
          </p:cNvPicPr>
          <p:nvPr/>
        </p:nvPicPr>
        <p:blipFill>
          <a:blip r:embed="rId2"/>
          <a:stretch>
            <a:fillRect/>
          </a:stretch>
        </p:blipFill>
        <p:spPr>
          <a:xfrm>
            <a:off x="431562" y="1382376"/>
            <a:ext cx="10203274" cy="945960"/>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F4AD3879-47F1-6351-930C-33B0566E546F}"/>
              </a:ext>
            </a:extLst>
          </p:cNvPr>
          <p:cNvPicPr>
            <a:picLocks noChangeAspect="1"/>
          </p:cNvPicPr>
          <p:nvPr/>
        </p:nvPicPr>
        <p:blipFill>
          <a:blip r:embed="rId3"/>
          <a:stretch>
            <a:fillRect/>
          </a:stretch>
        </p:blipFill>
        <p:spPr>
          <a:xfrm>
            <a:off x="622770" y="2578220"/>
            <a:ext cx="10457274" cy="1033634"/>
          </a:xfrm>
          <a:prstGeom prst="rect">
            <a:avLst/>
          </a:prstGeom>
        </p:spPr>
      </p:pic>
      <p:pic>
        <p:nvPicPr>
          <p:cNvPr id="7" name="Picture 7" descr="Text&#10;&#10;Description automatically generated">
            <a:extLst>
              <a:ext uri="{FF2B5EF4-FFF2-40B4-BE49-F238E27FC236}">
                <a16:creationId xmlns:a16="http://schemas.microsoft.com/office/drawing/2014/main" id="{2287C832-2A7B-2937-CF40-053FAE1899E7}"/>
              </a:ext>
            </a:extLst>
          </p:cNvPr>
          <p:cNvPicPr>
            <a:picLocks noChangeAspect="1"/>
          </p:cNvPicPr>
          <p:nvPr/>
        </p:nvPicPr>
        <p:blipFill>
          <a:blip r:embed="rId4"/>
          <a:stretch>
            <a:fillRect/>
          </a:stretch>
        </p:blipFill>
        <p:spPr>
          <a:xfrm>
            <a:off x="839140" y="3764639"/>
            <a:ext cx="9751718" cy="899759"/>
          </a:xfrm>
          <a:prstGeom prst="rect">
            <a:avLst/>
          </a:prstGeom>
        </p:spPr>
      </p:pic>
    </p:spTree>
    <p:extLst>
      <p:ext uri="{BB962C8B-B14F-4D97-AF65-F5344CB8AC3E}">
        <p14:creationId xmlns:p14="http://schemas.microsoft.com/office/powerpoint/2010/main" val="675308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5606B-662C-31C2-1FE4-6D601BF3F63E}"/>
              </a:ext>
            </a:extLst>
          </p:cNvPr>
          <p:cNvSpPr>
            <a:spLocks noGrp="1"/>
          </p:cNvSpPr>
          <p:nvPr>
            <p:ph type="title"/>
          </p:nvPr>
        </p:nvSpPr>
        <p:spPr/>
        <p:txBody>
          <a:bodyPr/>
          <a:lstStyle/>
          <a:p>
            <a:r>
              <a:rPr lang="en-US">
                <a:cs typeface="Calibri Light"/>
              </a:rPr>
              <a:t>Solution Example 1</a:t>
            </a:r>
            <a:endParaRPr lang="en-US"/>
          </a:p>
        </p:txBody>
      </p:sp>
      <p:graphicFrame>
        <p:nvGraphicFramePr>
          <p:cNvPr id="5" name="Content Placeholder 4">
            <a:extLst>
              <a:ext uri="{FF2B5EF4-FFF2-40B4-BE49-F238E27FC236}">
                <a16:creationId xmlns:a16="http://schemas.microsoft.com/office/drawing/2014/main" id="{799B1B7C-A445-2C9E-4981-3034C699E603}"/>
              </a:ext>
            </a:extLst>
          </p:cNvPr>
          <p:cNvGraphicFramePr>
            <a:graphicFrameLocks noGrp="1"/>
          </p:cNvGraphicFramePr>
          <p:nvPr>
            <p:ph idx="1"/>
            <p:extLst>
              <p:ext uri="{D42A27DB-BD31-4B8C-83A1-F6EECF244321}">
                <p14:modId xmlns:p14="http://schemas.microsoft.com/office/powerpoint/2010/main" val="2987993009"/>
              </p:ext>
            </p:extLst>
          </p:nvPr>
        </p:nvGraphicFramePr>
        <p:xfrm>
          <a:off x="349370" y="1423059"/>
          <a:ext cx="10515600" cy="49072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67926953"/>
                    </a:ext>
                  </a:extLst>
                </a:gridCol>
                <a:gridCol w="5257800">
                  <a:extLst>
                    <a:ext uri="{9D8B030D-6E8A-4147-A177-3AD203B41FA5}">
                      <a16:colId xmlns:a16="http://schemas.microsoft.com/office/drawing/2014/main" val="3487539857"/>
                    </a:ext>
                  </a:extLst>
                </a:gridCol>
              </a:tblGrid>
              <a:tr h="0">
                <a:tc>
                  <a:txBody>
                    <a:bodyPr/>
                    <a:lstStyle/>
                    <a:p>
                      <a:r>
                        <a:rPr lang="en-US" sz="2800"/>
                        <a:t>Sentence 1</a:t>
                      </a:r>
                    </a:p>
                  </a:txBody>
                  <a:tcPr anchor="ctr"/>
                </a:tc>
                <a:tc>
                  <a:txBody>
                    <a:bodyPr/>
                    <a:lstStyle/>
                    <a:p>
                      <a:r>
                        <a:rPr lang="en-US" sz="2800"/>
                        <a:t>Sentence 2</a:t>
                      </a:r>
                    </a:p>
                  </a:txBody>
                  <a:tcPr anchor="ctr"/>
                </a:tc>
                <a:extLst>
                  <a:ext uri="{0D108BD9-81ED-4DB2-BD59-A6C34878D82A}">
                    <a16:rowId xmlns:a16="http://schemas.microsoft.com/office/drawing/2014/main" val="2655072877"/>
                  </a:ext>
                </a:extLst>
              </a:tr>
              <a:tr h="0">
                <a:tc>
                  <a:txBody>
                    <a:bodyPr/>
                    <a:lstStyle/>
                    <a:p>
                      <a:r>
                        <a:rPr lang="en-US" sz="2800"/>
                        <a:t>Welcome</a:t>
                      </a:r>
                    </a:p>
                  </a:txBody>
                  <a:tcPr anchor="ctr"/>
                </a:tc>
                <a:tc>
                  <a:txBody>
                    <a:bodyPr/>
                    <a:lstStyle/>
                    <a:p>
                      <a:r>
                        <a:rPr lang="en-US" sz="2800"/>
                        <a:t>Learning</a:t>
                      </a:r>
                    </a:p>
                  </a:txBody>
                  <a:tcPr anchor="ctr"/>
                </a:tc>
                <a:extLst>
                  <a:ext uri="{0D108BD9-81ED-4DB2-BD59-A6C34878D82A}">
                    <a16:rowId xmlns:a16="http://schemas.microsoft.com/office/drawing/2014/main" val="1209942721"/>
                  </a:ext>
                </a:extLst>
              </a:tr>
              <a:tr h="0">
                <a:tc>
                  <a:txBody>
                    <a:bodyPr/>
                    <a:lstStyle/>
                    <a:p>
                      <a:r>
                        <a:rPr lang="en-US" sz="2800"/>
                        <a:t>to</a:t>
                      </a:r>
                    </a:p>
                  </a:txBody>
                  <a:tcPr anchor="ctr"/>
                </a:tc>
                <a:tc>
                  <a:txBody>
                    <a:bodyPr/>
                    <a:lstStyle/>
                    <a:p>
                      <a:r>
                        <a:rPr lang="en-US" sz="2800"/>
                        <a:t>is</a:t>
                      </a:r>
                    </a:p>
                  </a:txBody>
                  <a:tcPr anchor="ctr"/>
                </a:tc>
                <a:extLst>
                  <a:ext uri="{0D108BD9-81ED-4DB2-BD59-A6C34878D82A}">
                    <a16:rowId xmlns:a16="http://schemas.microsoft.com/office/drawing/2014/main" val="1289895935"/>
                  </a:ext>
                </a:extLst>
              </a:tr>
              <a:tr h="0">
                <a:tc>
                  <a:txBody>
                    <a:bodyPr/>
                    <a:lstStyle/>
                    <a:p>
                      <a:r>
                        <a:rPr lang="en-US" sz="2800"/>
                        <a:t>Great</a:t>
                      </a:r>
                    </a:p>
                  </a:txBody>
                  <a:tcPr anchor="ctr"/>
                </a:tc>
                <a:tc>
                  <a:txBody>
                    <a:bodyPr/>
                    <a:lstStyle/>
                    <a:p>
                      <a:r>
                        <a:rPr lang="en-US" sz="2800"/>
                        <a:t>a</a:t>
                      </a:r>
                    </a:p>
                  </a:txBody>
                  <a:tcPr anchor="ctr"/>
                </a:tc>
                <a:extLst>
                  <a:ext uri="{0D108BD9-81ED-4DB2-BD59-A6C34878D82A}">
                    <a16:rowId xmlns:a16="http://schemas.microsoft.com/office/drawing/2014/main" val="4235045860"/>
                  </a:ext>
                </a:extLst>
              </a:tr>
              <a:tr h="0">
                <a:tc>
                  <a:txBody>
                    <a:bodyPr/>
                    <a:lstStyle/>
                    <a:p>
                      <a:r>
                        <a:rPr lang="en-US" sz="2800"/>
                        <a:t>Learning</a:t>
                      </a:r>
                    </a:p>
                  </a:txBody>
                  <a:tcPr anchor="ctr"/>
                </a:tc>
                <a:tc>
                  <a:txBody>
                    <a:bodyPr/>
                    <a:lstStyle/>
                    <a:p>
                      <a:r>
                        <a:rPr lang="en-US" sz="2800"/>
                        <a:t>good</a:t>
                      </a:r>
                    </a:p>
                  </a:txBody>
                  <a:tcPr anchor="ctr"/>
                </a:tc>
                <a:extLst>
                  <a:ext uri="{0D108BD9-81ED-4DB2-BD59-A6C34878D82A}">
                    <a16:rowId xmlns:a16="http://schemas.microsoft.com/office/drawing/2014/main" val="3735729566"/>
                  </a:ext>
                </a:extLst>
              </a:tr>
              <a:tr h="0">
                <a:tc>
                  <a:txBody>
                    <a:bodyPr/>
                    <a:lstStyle/>
                    <a:p>
                      <a:r>
                        <a:rPr lang="en-US" sz="2800"/>
                        <a:t>,</a:t>
                      </a:r>
                    </a:p>
                  </a:txBody>
                  <a:tcPr anchor="ctr"/>
                </a:tc>
                <a:tc>
                  <a:txBody>
                    <a:bodyPr/>
                    <a:lstStyle/>
                    <a:p>
                      <a:r>
                        <a:rPr lang="en-US" sz="2800"/>
                        <a:t>practice</a:t>
                      </a:r>
                    </a:p>
                  </a:txBody>
                  <a:tcPr anchor="ctr"/>
                </a:tc>
                <a:extLst>
                  <a:ext uri="{0D108BD9-81ED-4DB2-BD59-A6C34878D82A}">
                    <a16:rowId xmlns:a16="http://schemas.microsoft.com/office/drawing/2014/main" val="88227349"/>
                  </a:ext>
                </a:extLst>
              </a:tr>
              <a:tr h="0">
                <a:tc>
                  <a:txBody>
                    <a:bodyPr/>
                    <a:lstStyle/>
                    <a:p>
                      <a:r>
                        <a:rPr lang="en-US" sz="2800"/>
                        <a:t>Now</a:t>
                      </a:r>
                    </a:p>
                  </a:txBody>
                  <a:tcPr anchor="ctr"/>
                </a:tc>
                <a:tc>
                  <a:txBody>
                    <a:bodyPr/>
                    <a:lstStyle/>
                    <a:p>
                      <a:endParaRPr lang="en-US"/>
                    </a:p>
                  </a:txBody>
                  <a:tcPr anchor="ctr"/>
                </a:tc>
                <a:extLst>
                  <a:ext uri="{0D108BD9-81ED-4DB2-BD59-A6C34878D82A}">
                    <a16:rowId xmlns:a16="http://schemas.microsoft.com/office/drawing/2014/main" val="899941567"/>
                  </a:ext>
                </a:extLst>
              </a:tr>
              <a:tr h="0">
                <a:tc>
                  <a:txBody>
                    <a:bodyPr/>
                    <a:lstStyle/>
                    <a:p>
                      <a:r>
                        <a:rPr lang="en-US" sz="2800"/>
                        <a:t>start</a:t>
                      </a:r>
                    </a:p>
                  </a:txBody>
                  <a:tcPr anchor="ctr"/>
                </a:tc>
                <a:tc>
                  <a:txBody>
                    <a:bodyPr/>
                    <a:lstStyle/>
                    <a:p>
                      <a:r>
                        <a:rPr lang="en-US"/>
                        <a:t/>
                      </a:r>
                      <a:br>
                        <a:rPr lang="en-US"/>
                      </a:br>
                      <a:endParaRPr lang="en-US"/>
                    </a:p>
                  </a:txBody>
                  <a:tcPr anchor="ctr"/>
                </a:tc>
                <a:extLst>
                  <a:ext uri="{0D108BD9-81ED-4DB2-BD59-A6C34878D82A}">
                    <a16:rowId xmlns:a16="http://schemas.microsoft.com/office/drawing/2014/main" val="1465615876"/>
                  </a:ext>
                </a:extLst>
              </a:tr>
              <a:tr h="0">
                <a:tc>
                  <a:txBody>
                    <a:bodyPr/>
                    <a:lstStyle/>
                    <a:p>
                      <a:r>
                        <a:rPr lang="en-US" sz="2800"/>
                        <a:t>learning</a:t>
                      </a:r>
                    </a:p>
                  </a:txBody>
                  <a:tcPr anchor="ctr"/>
                </a:tc>
                <a:tc>
                  <a:txBody>
                    <a:bodyPr/>
                    <a:lstStyle/>
                    <a:p>
                      <a:r>
                        <a:rPr lang="en-US"/>
                        <a:t/>
                      </a:r>
                      <a:br>
                        <a:rPr lang="en-US"/>
                      </a:br>
                      <a:endParaRPr lang="en-US"/>
                    </a:p>
                  </a:txBody>
                  <a:tcPr anchor="ctr"/>
                </a:tc>
                <a:extLst>
                  <a:ext uri="{0D108BD9-81ED-4DB2-BD59-A6C34878D82A}">
                    <a16:rowId xmlns:a16="http://schemas.microsoft.com/office/drawing/2014/main" val="1329067696"/>
                  </a:ext>
                </a:extLst>
              </a:tr>
            </a:tbl>
          </a:graphicData>
        </a:graphic>
      </p:graphicFrame>
    </p:spTree>
    <p:extLst>
      <p:ext uri="{BB962C8B-B14F-4D97-AF65-F5344CB8AC3E}">
        <p14:creationId xmlns:p14="http://schemas.microsoft.com/office/powerpoint/2010/main" val="3186814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E8F51-FCB7-A680-5D8A-6076983576E7}"/>
              </a:ext>
            </a:extLst>
          </p:cNvPr>
          <p:cNvSpPr>
            <a:spLocks noGrp="1"/>
          </p:cNvSpPr>
          <p:nvPr>
            <p:ph type="title"/>
          </p:nvPr>
        </p:nvSpPr>
        <p:spPr/>
        <p:txBody>
          <a:bodyPr/>
          <a:lstStyle/>
          <a:p>
            <a:pPr marL="285750" indent="-285750">
              <a:spcBef>
                <a:spcPts val="1000"/>
              </a:spcBef>
              <a:buFont typeface="Arial"/>
              <a:buChar char="•"/>
            </a:pPr>
            <a:r>
              <a:rPr lang="en-US" sz="3200" b="1">
                <a:latin typeface="Calibri"/>
                <a:cs typeface="Calibri"/>
              </a:rPr>
              <a:t>Step 1: Go through all the words in the above text and make a list of all the words in our model vocabulary.</a:t>
            </a:r>
          </a:p>
          <a:p>
            <a:endParaRPr lang="en-US">
              <a:cs typeface="Calibri Light"/>
            </a:endParaRPr>
          </a:p>
        </p:txBody>
      </p:sp>
      <p:sp>
        <p:nvSpPr>
          <p:cNvPr id="3" name="Content Placeholder 2">
            <a:extLst>
              <a:ext uri="{FF2B5EF4-FFF2-40B4-BE49-F238E27FC236}">
                <a16:creationId xmlns:a16="http://schemas.microsoft.com/office/drawing/2014/main" id="{55D56620-7B56-59F8-CCBD-B24D5852A6C1}"/>
              </a:ext>
            </a:extLst>
          </p:cNvPr>
          <p:cNvSpPr>
            <a:spLocks noGrp="1"/>
          </p:cNvSpPr>
          <p:nvPr>
            <p:ph idx="1"/>
          </p:nvPr>
        </p:nvSpPr>
        <p:spPr/>
        <p:txBody>
          <a:bodyPr vert="horz" lIns="91440" tIns="45720" rIns="91440" bIns="45720" rtlCol="0" anchor="t">
            <a:normAutofit fontScale="77500" lnSpcReduction="20000"/>
          </a:bodyPr>
          <a:lstStyle/>
          <a:p>
            <a:r>
              <a:rPr lang="en-US">
                <a:ea typeface="+mn-lt"/>
                <a:cs typeface="+mn-lt"/>
              </a:rPr>
              <a:t>Welcome</a:t>
            </a:r>
            <a:endParaRPr lang="en-US"/>
          </a:p>
          <a:p>
            <a:r>
              <a:rPr lang="en-US">
                <a:ea typeface="+mn-lt"/>
                <a:cs typeface="+mn-lt"/>
              </a:rPr>
              <a:t>To</a:t>
            </a:r>
            <a:endParaRPr lang="en-US"/>
          </a:p>
          <a:p>
            <a:r>
              <a:rPr lang="en-US">
                <a:ea typeface="+mn-lt"/>
                <a:cs typeface="+mn-lt"/>
              </a:rPr>
              <a:t>Great</a:t>
            </a:r>
            <a:endParaRPr lang="en-US"/>
          </a:p>
          <a:p>
            <a:r>
              <a:rPr lang="en-US">
                <a:ea typeface="+mn-lt"/>
                <a:cs typeface="+mn-lt"/>
              </a:rPr>
              <a:t>Learning</a:t>
            </a:r>
            <a:endParaRPr lang="en-US"/>
          </a:p>
          <a:p>
            <a:r>
              <a:rPr lang="en-US">
                <a:ea typeface="+mn-lt"/>
                <a:cs typeface="+mn-lt"/>
              </a:rPr>
              <a:t>,</a:t>
            </a:r>
            <a:endParaRPr lang="en-US"/>
          </a:p>
          <a:p>
            <a:r>
              <a:rPr lang="en-US">
                <a:ea typeface="+mn-lt"/>
                <a:cs typeface="+mn-lt"/>
              </a:rPr>
              <a:t>Now</a:t>
            </a:r>
            <a:endParaRPr lang="en-US"/>
          </a:p>
          <a:p>
            <a:r>
              <a:rPr lang="en-US">
                <a:ea typeface="+mn-lt"/>
                <a:cs typeface="+mn-lt"/>
              </a:rPr>
              <a:t>start</a:t>
            </a:r>
            <a:endParaRPr lang="en-US"/>
          </a:p>
          <a:p>
            <a:r>
              <a:rPr lang="en-US">
                <a:ea typeface="+mn-lt"/>
                <a:cs typeface="+mn-lt"/>
              </a:rPr>
              <a:t>learning</a:t>
            </a:r>
            <a:endParaRPr lang="en-US"/>
          </a:p>
          <a:p>
            <a:r>
              <a:rPr lang="en-US">
                <a:ea typeface="+mn-lt"/>
                <a:cs typeface="+mn-lt"/>
              </a:rPr>
              <a:t>is</a:t>
            </a:r>
            <a:endParaRPr lang="en-US"/>
          </a:p>
          <a:p>
            <a:r>
              <a:rPr lang="en-US">
                <a:ea typeface="+mn-lt"/>
                <a:cs typeface="+mn-lt"/>
              </a:rPr>
              <a:t>a</a:t>
            </a:r>
            <a:endParaRPr lang="en-US"/>
          </a:p>
          <a:p>
            <a:r>
              <a:rPr lang="en-US">
                <a:ea typeface="+mn-lt"/>
                <a:cs typeface="+mn-lt"/>
              </a:rPr>
              <a:t>good</a:t>
            </a:r>
            <a:endParaRPr lang="en-US"/>
          </a:p>
          <a:p>
            <a:r>
              <a:rPr lang="en-US">
                <a:ea typeface="+mn-lt"/>
                <a:cs typeface="+mn-lt"/>
              </a:rPr>
              <a:t>practice</a:t>
            </a:r>
            <a:endParaRPr lang="en-US"/>
          </a:p>
          <a:p>
            <a:endParaRPr lang="en-US">
              <a:cs typeface="Calibri"/>
            </a:endParaRPr>
          </a:p>
        </p:txBody>
      </p:sp>
    </p:spTree>
    <p:extLst>
      <p:ext uri="{BB962C8B-B14F-4D97-AF65-F5344CB8AC3E}">
        <p14:creationId xmlns:p14="http://schemas.microsoft.com/office/powerpoint/2010/main" val="26126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868965-C6EC-FEB3-A431-4B82C033BAA1}"/>
              </a:ext>
            </a:extLst>
          </p:cNvPr>
          <p:cNvSpPr>
            <a:spLocks noGrp="1"/>
          </p:cNvSpPr>
          <p:nvPr>
            <p:ph idx="1"/>
          </p:nvPr>
        </p:nvSpPr>
        <p:spPr>
          <a:xfrm>
            <a:off x="133710" y="186607"/>
            <a:ext cx="11694542" cy="5990356"/>
          </a:xfrm>
        </p:spPr>
        <p:txBody>
          <a:bodyPr vert="horz" lIns="91440" tIns="45720" rIns="91440" bIns="45720" rtlCol="0" anchor="t">
            <a:normAutofit fontScale="92500"/>
          </a:bodyPr>
          <a:lstStyle/>
          <a:p>
            <a:r>
              <a:rPr lang="en-US">
                <a:ea typeface="+mn-lt"/>
                <a:cs typeface="+mn-lt"/>
              </a:rPr>
              <a:t>Note that the words ‘Learning’ and ‘ learning’ are not the same here because of the difference in their cases and hence are repeated.</a:t>
            </a:r>
          </a:p>
          <a:p>
            <a:endParaRPr lang="en-US">
              <a:ea typeface="+mn-lt"/>
              <a:cs typeface="+mn-lt"/>
            </a:endParaRPr>
          </a:p>
          <a:p>
            <a:r>
              <a:rPr lang="en-US">
                <a:ea typeface="+mn-lt"/>
                <a:cs typeface="+mn-lt"/>
              </a:rPr>
              <a:t> Also, note that a comma ‘ , ’ is also taken in the list.</a:t>
            </a:r>
            <a:endParaRPr lang="en-US">
              <a:cs typeface="Calibri" panose="020F0502020204030204"/>
            </a:endParaRPr>
          </a:p>
          <a:p>
            <a:endParaRPr lang="en-US">
              <a:ea typeface="+mn-lt"/>
              <a:cs typeface="+mn-lt"/>
            </a:endParaRPr>
          </a:p>
          <a:p>
            <a:r>
              <a:rPr lang="en-US">
                <a:ea typeface="+mn-lt"/>
                <a:cs typeface="+mn-lt"/>
              </a:rPr>
              <a:t>Because we know the vocabulary has 12 words, we can use a fixed-length document-representation of 12, with one position in the vector to score each word.</a:t>
            </a:r>
            <a:endParaRPr lang="en-US"/>
          </a:p>
          <a:p>
            <a:endParaRPr lang="en-US">
              <a:ea typeface="+mn-lt"/>
              <a:cs typeface="+mn-lt"/>
            </a:endParaRPr>
          </a:p>
          <a:p>
            <a:endParaRPr lang="en-US">
              <a:ea typeface="+mn-lt"/>
              <a:cs typeface="+mn-lt"/>
            </a:endParaRPr>
          </a:p>
          <a:p>
            <a:r>
              <a:rPr lang="en-US">
                <a:ea typeface="+mn-lt"/>
                <a:cs typeface="+mn-lt"/>
              </a:rPr>
              <a:t>The scoring method we use here is to count the presence of each word and mark 0 for absence.</a:t>
            </a:r>
          </a:p>
          <a:p>
            <a:endParaRPr lang="en-US">
              <a:ea typeface="+mn-lt"/>
              <a:cs typeface="+mn-lt"/>
            </a:endParaRPr>
          </a:p>
          <a:p>
            <a:r>
              <a:rPr lang="en-US">
                <a:ea typeface="+mn-lt"/>
                <a:cs typeface="+mn-lt"/>
              </a:rPr>
              <a:t> This scoring method is used more generally.</a:t>
            </a:r>
            <a:endParaRPr lang="en-US">
              <a:cs typeface="Calibri"/>
            </a:endParaRPr>
          </a:p>
          <a:p>
            <a:endParaRPr lang="en-US">
              <a:cs typeface="Calibri"/>
            </a:endParaRPr>
          </a:p>
        </p:txBody>
      </p:sp>
    </p:spTree>
    <p:extLst>
      <p:ext uri="{BB962C8B-B14F-4D97-AF65-F5344CB8AC3E}">
        <p14:creationId xmlns:p14="http://schemas.microsoft.com/office/powerpoint/2010/main" val="4073313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7540-745B-F044-BCAD-EA37C1C168AF}"/>
              </a:ext>
            </a:extLst>
          </p:cNvPr>
          <p:cNvSpPr>
            <a:spLocks noGrp="1"/>
          </p:cNvSpPr>
          <p:nvPr>
            <p:ph type="title"/>
          </p:nvPr>
        </p:nvSpPr>
        <p:spPr>
          <a:xfrm>
            <a:off x="838200" y="365125"/>
            <a:ext cx="10501223" cy="664205"/>
          </a:xfrm>
        </p:spPr>
        <p:txBody>
          <a:bodyPr>
            <a:normAutofit fontScale="90000"/>
          </a:bodyPr>
          <a:lstStyle/>
          <a:p>
            <a:r>
              <a:rPr lang="en-US" b="1">
                <a:cs typeface="Calibri Light"/>
              </a:rPr>
              <a:t>Frequency Table for both sentences</a:t>
            </a:r>
          </a:p>
        </p:txBody>
      </p:sp>
      <p:graphicFrame>
        <p:nvGraphicFramePr>
          <p:cNvPr id="5" name="Content Placeholder 4">
            <a:extLst>
              <a:ext uri="{FF2B5EF4-FFF2-40B4-BE49-F238E27FC236}">
                <a16:creationId xmlns:a16="http://schemas.microsoft.com/office/drawing/2014/main" id="{D8B405A1-8F20-2BAD-8E87-5C84B1487D57}"/>
              </a:ext>
            </a:extLst>
          </p:cNvPr>
          <p:cNvGraphicFramePr>
            <a:graphicFrameLocks noGrp="1"/>
          </p:cNvGraphicFramePr>
          <p:nvPr>
            <p:ph idx="1"/>
            <p:extLst>
              <p:ext uri="{D42A27DB-BD31-4B8C-83A1-F6EECF244321}">
                <p14:modId xmlns:p14="http://schemas.microsoft.com/office/powerpoint/2010/main" val="3147955918"/>
              </p:ext>
            </p:extLst>
          </p:nvPr>
        </p:nvGraphicFramePr>
        <p:xfrm>
          <a:off x="201283" y="1825924"/>
          <a:ext cx="11139128" cy="1371600"/>
        </p:xfrm>
        <a:graphic>
          <a:graphicData uri="http://schemas.openxmlformats.org/drawingml/2006/table">
            <a:tbl>
              <a:tblPr firstRow="1" bandRow="1">
                <a:tableStyleId>{5C22544A-7EE6-4342-B048-85BDC9FD1C3A}</a:tableStyleId>
              </a:tblPr>
              <a:tblGrid>
                <a:gridCol w="1488901">
                  <a:extLst>
                    <a:ext uri="{9D8B030D-6E8A-4147-A177-3AD203B41FA5}">
                      <a16:colId xmlns:a16="http://schemas.microsoft.com/office/drawing/2014/main" val="3950627462"/>
                    </a:ext>
                  </a:extLst>
                </a:gridCol>
                <a:gridCol w="658090">
                  <a:extLst>
                    <a:ext uri="{9D8B030D-6E8A-4147-A177-3AD203B41FA5}">
                      <a16:colId xmlns:a16="http://schemas.microsoft.com/office/drawing/2014/main" val="3457077794"/>
                    </a:ext>
                  </a:extLst>
                </a:gridCol>
                <a:gridCol w="423577">
                  <a:extLst>
                    <a:ext uri="{9D8B030D-6E8A-4147-A177-3AD203B41FA5}">
                      <a16:colId xmlns:a16="http://schemas.microsoft.com/office/drawing/2014/main" val="1877555178"/>
                    </a:ext>
                  </a:extLst>
                </a:gridCol>
                <a:gridCol w="856856">
                  <a:extLst>
                    <a:ext uri="{9D8B030D-6E8A-4147-A177-3AD203B41FA5}">
                      <a16:colId xmlns:a16="http://schemas.microsoft.com/office/drawing/2014/main" val="2410926520"/>
                    </a:ext>
                  </a:extLst>
                </a:gridCol>
                <a:gridCol w="856856">
                  <a:extLst>
                    <a:ext uri="{9D8B030D-6E8A-4147-A177-3AD203B41FA5}">
                      <a16:colId xmlns:a16="http://schemas.microsoft.com/office/drawing/2014/main" val="1031282833"/>
                    </a:ext>
                  </a:extLst>
                </a:gridCol>
                <a:gridCol w="856856">
                  <a:extLst>
                    <a:ext uri="{9D8B030D-6E8A-4147-A177-3AD203B41FA5}">
                      <a16:colId xmlns:a16="http://schemas.microsoft.com/office/drawing/2014/main" val="3109597934"/>
                    </a:ext>
                  </a:extLst>
                </a:gridCol>
                <a:gridCol w="856856">
                  <a:extLst>
                    <a:ext uri="{9D8B030D-6E8A-4147-A177-3AD203B41FA5}">
                      <a16:colId xmlns:a16="http://schemas.microsoft.com/office/drawing/2014/main" val="1450615655"/>
                    </a:ext>
                  </a:extLst>
                </a:gridCol>
                <a:gridCol w="856856">
                  <a:extLst>
                    <a:ext uri="{9D8B030D-6E8A-4147-A177-3AD203B41FA5}">
                      <a16:colId xmlns:a16="http://schemas.microsoft.com/office/drawing/2014/main" val="3348466887"/>
                    </a:ext>
                  </a:extLst>
                </a:gridCol>
                <a:gridCol w="856856">
                  <a:extLst>
                    <a:ext uri="{9D8B030D-6E8A-4147-A177-3AD203B41FA5}">
                      <a16:colId xmlns:a16="http://schemas.microsoft.com/office/drawing/2014/main" val="1497421929"/>
                    </a:ext>
                  </a:extLst>
                </a:gridCol>
                <a:gridCol w="856856">
                  <a:extLst>
                    <a:ext uri="{9D8B030D-6E8A-4147-A177-3AD203B41FA5}">
                      <a16:colId xmlns:a16="http://schemas.microsoft.com/office/drawing/2014/main" val="1815152932"/>
                    </a:ext>
                  </a:extLst>
                </a:gridCol>
                <a:gridCol w="856856">
                  <a:extLst>
                    <a:ext uri="{9D8B030D-6E8A-4147-A177-3AD203B41FA5}">
                      <a16:colId xmlns:a16="http://schemas.microsoft.com/office/drawing/2014/main" val="313045562"/>
                    </a:ext>
                  </a:extLst>
                </a:gridCol>
                <a:gridCol w="856856">
                  <a:extLst>
                    <a:ext uri="{9D8B030D-6E8A-4147-A177-3AD203B41FA5}">
                      <a16:colId xmlns:a16="http://schemas.microsoft.com/office/drawing/2014/main" val="1839786596"/>
                    </a:ext>
                  </a:extLst>
                </a:gridCol>
                <a:gridCol w="856856">
                  <a:extLst>
                    <a:ext uri="{9D8B030D-6E8A-4147-A177-3AD203B41FA5}">
                      <a16:colId xmlns:a16="http://schemas.microsoft.com/office/drawing/2014/main" val="1930850357"/>
                    </a:ext>
                  </a:extLst>
                </a:gridCol>
              </a:tblGrid>
              <a:tr h="0">
                <a:tc>
                  <a:txBody>
                    <a:bodyPr/>
                    <a:lstStyle/>
                    <a:p>
                      <a:r>
                        <a:rPr lang="en-US"/>
                        <a:t>Sentence</a:t>
                      </a:r>
                    </a:p>
                  </a:txBody>
                  <a:tcPr anchor="ctr"/>
                </a:tc>
                <a:tc>
                  <a:txBody>
                    <a:bodyPr/>
                    <a:lstStyle/>
                    <a:p>
                      <a:r>
                        <a:rPr lang="en-US"/>
                        <a:t>Welcome</a:t>
                      </a:r>
                    </a:p>
                  </a:txBody>
                  <a:tcPr anchor="ctr"/>
                </a:tc>
                <a:tc>
                  <a:txBody>
                    <a:bodyPr/>
                    <a:lstStyle/>
                    <a:p>
                      <a:r>
                        <a:rPr lang="en-US"/>
                        <a:t>to</a:t>
                      </a:r>
                    </a:p>
                  </a:txBody>
                  <a:tcPr anchor="ctr"/>
                </a:tc>
                <a:tc>
                  <a:txBody>
                    <a:bodyPr/>
                    <a:lstStyle/>
                    <a:p>
                      <a:r>
                        <a:rPr lang="en-US"/>
                        <a:t>Great</a:t>
                      </a:r>
                    </a:p>
                  </a:txBody>
                  <a:tcPr anchor="ctr"/>
                </a:tc>
                <a:tc>
                  <a:txBody>
                    <a:bodyPr/>
                    <a:lstStyle/>
                    <a:p>
                      <a:r>
                        <a:rPr lang="en-US"/>
                        <a:t>Learning</a:t>
                      </a:r>
                    </a:p>
                  </a:txBody>
                  <a:tcPr anchor="ctr"/>
                </a:tc>
                <a:tc>
                  <a:txBody>
                    <a:bodyPr/>
                    <a:lstStyle/>
                    <a:p>
                      <a:r>
                        <a:rPr lang="en-US"/>
                        <a:t>,</a:t>
                      </a:r>
                    </a:p>
                  </a:txBody>
                  <a:tcPr anchor="ctr"/>
                </a:tc>
                <a:tc>
                  <a:txBody>
                    <a:bodyPr/>
                    <a:lstStyle/>
                    <a:p>
                      <a:r>
                        <a:rPr lang="en-US"/>
                        <a:t>Now</a:t>
                      </a:r>
                    </a:p>
                  </a:txBody>
                  <a:tcPr anchor="ctr"/>
                </a:tc>
                <a:tc>
                  <a:txBody>
                    <a:bodyPr/>
                    <a:lstStyle/>
                    <a:p>
                      <a:r>
                        <a:rPr lang="en-US"/>
                        <a:t>start </a:t>
                      </a:r>
                    </a:p>
                  </a:txBody>
                  <a:tcPr anchor="ctr"/>
                </a:tc>
                <a:tc>
                  <a:txBody>
                    <a:bodyPr/>
                    <a:lstStyle/>
                    <a:p>
                      <a:r>
                        <a:rPr lang="en-US"/>
                        <a:t>learning</a:t>
                      </a:r>
                    </a:p>
                  </a:txBody>
                  <a:tcPr anchor="ctr"/>
                </a:tc>
                <a:tc>
                  <a:txBody>
                    <a:bodyPr/>
                    <a:lstStyle/>
                    <a:p>
                      <a:r>
                        <a:rPr lang="en-US"/>
                        <a:t>is</a:t>
                      </a:r>
                    </a:p>
                  </a:txBody>
                  <a:tcPr anchor="ctr"/>
                </a:tc>
                <a:tc>
                  <a:txBody>
                    <a:bodyPr/>
                    <a:lstStyle/>
                    <a:p>
                      <a:r>
                        <a:rPr lang="en-US"/>
                        <a:t>a</a:t>
                      </a:r>
                    </a:p>
                  </a:txBody>
                  <a:tcPr anchor="ctr"/>
                </a:tc>
                <a:tc>
                  <a:txBody>
                    <a:bodyPr/>
                    <a:lstStyle/>
                    <a:p>
                      <a:r>
                        <a:rPr lang="en-US"/>
                        <a:t>good</a:t>
                      </a:r>
                    </a:p>
                  </a:txBody>
                  <a:tcPr anchor="ctr"/>
                </a:tc>
                <a:tc>
                  <a:txBody>
                    <a:bodyPr/>
                    <a:lstStyle/>
                    <a:p>
                      <a:r>
                        <a:rPr lang="en-US"/>
                        <a:t>practice</a:t>
                      </a:r>
                    </a:p>
                  </a:txBody>
                  <a:tcPr anchor="ctr"/>
                </a:tc>
                <a:extLst>
                  <a:ext uri="{0D108BD9-81ED-4DB2-BD59-A6C34878D82A}">
                    <a16:rowId xmlns:a16="http://schemas.microsoft.com/office/drawing/2014/main" val="3412585532"/>
                  </a:ext>
                </a:extLst>
              </a:tr>
              <a:tr h="0">
                <a:tc>
                  <a:txBody>
                    <a:bodyPr/>
                    <a:lstStyle/>
                    <a:p>
                      <a:r>
                        <a:rPr lang="en-US"/>
                        <a:t>Sentence1</a:t>
                      </a:r>
                    </a:p>
                  </a:txBody>
                  <a:tcPr anchor="ctr"/>
                </a:tc>
                <a:tc>
                  <a:txBody>
                    <a:bodyPr/>
                    <a:lstStyle/>
                    <a:p>
                      <a:r>
                        <a:rPr lang="en-US"/>
                        <a:t>1</a:t>
                      </a:r>
                    </a:p>
                  </a:txBody>
                  <a:tcPr anchor="ctr"/>
                </a:tc>
                <a:tc>
                  <a:txBody>
                    <a:bodyPr/>
                    <a:lstStyle/>
                    <a:p>
                      <a:r>
                        <a:rPr lang="en-US"/>
                        <a:t>1</a:t>
                      </a:r>
                    </a:p>
                  </a:txBody>
                  <a:tcPr anchor="ctr"/>
                </a:tc>
                <a:tc>
                  <a:txBody>
                    <a:bodyPr/>
                    <a:lstStyle/>
                    <a:p>
                      <a:r>
                        <a:rPr lang="en-US"/>
                        <a:t>1</a:t>
                      </a:r>
                    </a:p>
                  </a:txBody>
                  <a:tcPr anchor="ctr"/>
                </a:tc>
                <a:tc>
                  <a:txBody>
                    <a:bodyPr/>
                    <a:lstStyle/>
                    <a:p>
                      <a:r>
                        <a:rPr lang="en-US"/>
                        <a:t>1</a:t>
                      </a:r>
                    </a:p>
                  </a:txBody>
                  <a:tcPr anchor="ctr"/>
                </a:tc>
                <a:tc>
                  <a:txBody>
                    <a:bodyPr/>
                    <a:lstStyle/>
                    <a:p>
                      <a:r>
                        <a:rPr lang="en-US"/>
                        <a:t>1</a:t>
                      </a:r>
                    </a:p>
                  </a:txBody>
                  <a:tcPr anchor="ctr"/>
                </a:tc>
                <a:tc>
                  <a:txBody>
                    <a:bodyPr/>
                    <a:lstStyle/>
                    <a:p>
                      <a:r>
                        <a:rPr lang="en-US"/>
                        <a:t>1</a:t>
                      </a:r>
                    </a:p>
                  </a:txBody>
                  <a:tcPr anchor="ctr"/>
                </a:tc>
                <a:tc>
                  <a:txBody>
                    <a:bodyPr/>
                    <a:lstStyle/>
                    <a:p>
                      <a:r>
                        <a:rPr lang="en-US"/>
                        <a:t>1</a:t>
                      </a:r>
                    </a:p>
                  </a:txBody>
                  <a:tcPr anchor="ctr"/>
                </a:tc>
                <a:tc>
                  <a:txBody>
                    <a:bodyPr/>
                    <a:lstStyle/>
                    <a:p>
                      <a:r>
                        <a:rPr lang="en-US"/>
                        <a:t>1</a:t>
                      </a:r>
                    </a:p>
                  </a:txBody>
                  <a:tcPr anchor="ctr"/>
                </a:tc>
                <a:tc>
                  <a:txBody>
                    <a:bodyPr/>
                    <a:lstStyle/>
                    <a:p>
                      <a:r>
                        <a:rPr lang="en-US"/>
                        <a:t>0</a:t>
                      </a:r>
                    </a:p>
                  </a:txBody>
                  <a:tcPr anchor="ctr"/>
                </a:tc>
                <a:tc>
                  <a:txBody>
                    <a:bodyPr/>
                    <a:lstStyle/>
                    <a:p>
                      <a:r>
                        <a:rPr lang="en-US"/>
                        <a:t>0</a:t>
                      </a:r>
                    </a:p>
                  </a:txBody>
                  <a:tcPr anchor="ctr"/>
                </a:tc>
                <a:tc>
                  <a:txBody>
                    <a:bodyPr/>
                    <a:lstStyle/>
                    <a:p>
                      <a:r>
                        <a:rPr lang="en-US"/>
                        <a:t>0</a:t>
                      </a:r>
                    </a:p>
                  </a:txBody>
                  <a:tcPr anchor="ctr"/>
                </a:tc>
                <a:tc>
                  <a:txBody>
                    <a:bodyPr/>
                    <a:lstStyle/>
                    <a:p>
                      <a:r>
                        <a:rPr lang="en-US"/>
                        <a:t>0</a:t>
                      </a:r>
                    </a:p>
                  </a:txBody>
                  <a:tcPr anchor="ctr"/>
                </a:tc>
                <a:extLst>
                  <a:ext uri="{0D108BD9-81ED-4DB2-BD59-A6C34878D82A}">
                    <a16:rowId xmlns:a16="http://schemas.microsoft.com/office/drawing/2014/main" val="822619545"/>
                  </a:ext>
                </a:extLst>
              </a:tr>
              <a:tr h="0">
                <a:tc>
                  <a:txBody>
                    <a:bodyPr/>
                    <a:lstStyle/>
                    <a:p>
                      <a:r>
                        <a:rPr lang="en-US"/>
                        <a:t>Sentence2</a:t>
                      </a:r>
                    </a:p>
                  </a:txBody>
                  <a:tcPr anchor="ctr"/>
                </a:tc>
                <a:tc>
                  <a:txBody>
                    <a:bodyPr/>
                    <a:lstStyle/>
                    <a:p>
                      <a:r>
                        <a:rPr lang="en-US"/>
                        <a:t>0</a:t>
                      </a:r>
                    </a:p>
                  </a:txBody>
                  <a:tcPr anchor="ctr"/>
                </a:tc>
                <a:tc>
                  <a:txBody>
                    <a:bodyPr/>
                    <a:lstStyle/>
                    <a:p>
                      <a:r>
                        <a:rPr lang="en-US"/>
                        <a:t>0</a:t>
                      </a:r>
                    </a:p>
                  </a:txBody>
                  <a:tcPr anchor="ctr"/>
                </a:tc>
                <a:tc>
                  <a:txBody>
                    <a:bodyPr/>
                    <a:lstStyle/>
                    <a:p>
                      <a:r>
                        <a:rPr lang="en-US"/>
                        <a:t>0</a:t>
                      </a:r>
                    </a:p>
                  </a:txBody>
                  <a:tcPr anchor="ctr"/>
                </a:tc>
                <a:tc>
                  <a:txBody>
                    <a:bodyPr/>
                    <a:lstStyle/>
                    <a:p>
                      <a:r>
                        <a:rPr lang="en-US"/>
                        <a:t>0</a:t>
                      </a:r>
                    </a:p>
                  </a:txBody>
                  <a:tcPr anchor="ctr"/>
                </a:tc>
                <a:tc>
                  <a:txBody>
                    <a:bodyPr/>
                    <a:lstStyle/>
                    <a:p>
                      <a:r>
                        <a:rPr lang="en-US"/>
                        <a:t>0</a:t>
                      </a:r>
                    </a:p>
                  </a:txBody>
                  <a:tcPr anchor="ctr"/>
                </a:tc>
                <a:tc>
                  <a:txBody>
                    <a:bodyPr/>
                    <a:lstStyle/>
                    <a:p>
                      <a:r>
                        <a:rPr lang="en-US"/>
                        <a:t>0</a:t>
                      </a:r>
                    </a:p>
                  </a:txBody>
                  <a:tcPr anchor="ctr"/>
                </a:tc>
                <a:tc>
                  <a:txBody>
                    <a:bodyPr/>
                    <a:lstStyle/>
                    <a:p>
                      <a:r>
                        <a:rPr lang="en-US"/>
                        <a:t>0</a:t>
                      </a:r>
                    </a:p>
                  </a:txBody>
                  <a:tcPr anchor="ctr"/>
                </a:tc>
                <a:tc>
                  <a:txBody>
                    <a:bodyPr/>
                    <a:lstStyle/>
                    <a:p>
                      <a:r>
                        <a:rPr lang="en-US"/>
                        <a:t>1</a:t>
                      </a:r>
                    </a:p>
                  </a:txBody>
                  <a:tcPr anchor="ctr"/>
                </a:tc>
                <a:tc>
                  <a:txBody>
                    <a:bodyPr/>
                    <a:lstStyle/>
                    <a:p>
                      <a:r>
                        <a:rPr lang="en-US"/>
                        <a:t>1</a:t>
                      </a:r>
                    </a:p>
                  </a:txBody>
                  <a:tcPr anchor="ctr"/>
                </a:tc>
                <a:tc>
                  <a:txBody>
                    <a:bodyPr/>
                    <a:lstStyle/>
                    <a:p>
                      <a:r>
                        <a:rPr lang="en-US"/>
                        <a:t>1</a:t>
                      </a:r>
                    </a:p>
                  </a:txBody>
                  <a:tcPr anchor="ctr"/>
                </a:tc>
                <a:tc>
                  <a:txBody>
                    <a:bodyPr/>
                    <a:lstStyle/>
                    <a:p>
                      <a:r>
                        <a:rPr lang="en-US"/>
                        <a:t>1</a:t>
                      </a:r>
                    </a:p>
                  </a:txBody>
                  <a:tcPr anchor="ctr"/>
                </a:tc>
                <a:tc>
                  <a:txBody>
                    <a:bodyPr/>
                    <a:lstStyle/>
                    <a:p>
                      <a:r>
                        <a:rPr lang="en-US"/>
                        <a:t>1</a:t>
                      </a:r>
                    </a:p>
                  </a:txBody>
                  <a:tcPr anchor="ctr"/>
                </a:tc>
                <a:extLst>
                  <a:ext uri="{0D108BD9-81ED-4DB2-BD59-A6C34878D82A}">
                    <a16:rowId xmlns:a16="http://schemas.microsoft.com/office/drawing/2014/main" val="3509261823"/>
                  </a:ext>
                </a:extLst>
              </a:tr>
            </a:tbl>
          </a:graphicData>
        </a:graphic>
      </p:graphicFrame>
      <p:sp>
        <p:nvSpPr>
          <p:cNvPr id="6" name="TextBox 5">
            <a:extLst>
              <a:ext uri="{FF2B5EF4-FFF2-40B4-BE49-F238E27FC236}">
                <a16:creationId xmlns:a16="http://schemas.microsoft.com/office/drawing/2014/main" id="{56F68B87-24CD-4CD7-E70D-21638F56A060}"/>
              </a:ext>
            </a:extLst>
          </p:cNvPr>
          <p:cNvSpPr txBox="1"/>
          <p:nvPr/>
        </p:nvSpPr>
        <p:spPr>
          <a:xfrm>
            <a:off x="396815" y="3315419"/>
            <a:ext cx="98312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writing the above frequencies in the vector form</a:t>
            </a:r>
          </a:p>
        </p:txBody>
      </p:sp>
      <p:sp>
        <p:nvSpPr>
          <p:cNvPr id="7" name="TextBox 6">
            <a:extLst>
              <a:ext uri="{FF2B5EF4-FFF2-40B4-BE49-F238E27FC236}">
                <a16:creationId xmlns:a16="http://schemas.microsoft.com/office/drawing/2014/main" id="{2F881215-2F7B-8A55-66D5-5D28D1B398A0}"/>
              </a:ext>
            </a:extLst>
          </p:cNvPr>
          <p:cNvSpPr txBox="1"/>
          <p:nvPr/>
        </p:nvSpPr>
        <p:spPr>
          <a:xfrm>
            <a:off x="396815" y="4278702"/>
            <a:ext cx="79478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Sentence</a:t>
            </a:r>
            <a:r>
              <a:rPr lang="en-US" sz="3200"/>
              <a:t> 1 ➝</a:t>
            </a:r>
            <a:r>
              <a:rPr lang="en-US" sz="3200" b="1"/>
              <a:t> [ 1,1,1,1,1,1,1,1,0,0,0 ] </a:t>
            </a:r>
            <a:endParaRPr lang="en-US" sz="3200">
              <a:cs typeface="Calibri" panose="020F0502020204030204"/>
            </a:endParaRPr>
          </a:p>
        </p:txBody>
      </p:sp>
      <p:sp>
        <p:nvSpPr>
          <p:cNvPr id="8" name="TextBox 7">
            <a:extLst>
              <a:ext uri="{FF2B5EF4-FFF2-40B4-BE49-F238E27FC236}">
                <a16:creationId xmlns:a16="http://schemas.microsoft.com/office/drawing/2014/main" id="{0435BCD9-399D-4C78-1DA3-64339F6AFAE2}"/>
              </a:ext>
            </a:extLst>
          </p:cNvPr>
          <p:cNvSpPr txBox="1"/>
          <p:nvPr/>
        </p:nvSpPr>
        <p:spPr>
          <a:xfrm>
            <a:off x="396815" y="5083834"/>
            <a:ext cx="107945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Sentence 2 ➝ [ 0,0,0,0,0,0,0,1,1,1,1,1 ] </a:t>
            </a:r>
            <a:endParaRPr lang="en-US" sz="3600" b="1">
              <a:cs typeface="Calibri"/>
            </a:endParaRPr>
          </a:p>
        </p:txBody>
      </p:sp>
    </p:spTree>
    <p:extLst>
      <p:ext uri="{BB962C8B-B14F-4D97-AF65-F5344CB8AC3E}">
        <p14:creationId xmlns:p14="http://schemas.microsoft.com/office/powerpoint/2010/main" val="3310287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25D2-C05D-11B1-7DEB-1040328A3D9A}"/>
              </a:ext>
            </a:extLst>
          </p:cNvPr>
          <p:cNvSpPr>
            <a:spLocks noGrp="1"/>
          </p:cNvSpPr>
          <p:nvPr>
            <p:ph type="title"/>
          </p:nvPr>
        </p:nvSpPr>
        <p:spPr/>
        <p:txBody>
          <a:bodyPr/>
          <a:lstStyle/>
          <a:p>
            <a:r>
              <a:rPr lang="en-US" sz="2800" b="1">
                <a:latin typeface="Calibri"/>
                <a:cs typeface="Calibri"/>
              </a:rPr>
              <a:t>Example</a:t>
            </a:r>
            <a:r>
              <a:rPr lang="en-US" sz="2800">
                <a:latin typeface="Calibri"/>
                <a:cs typeface="Calibri"/>
              </a:rPr>
              <a:t>(2) </a:t>
            </a:r>
            <a:r>
              <a:rPr lang="en-US" sz="2800" b="1">
                <a:latin typeface="Calibri"/>
                <a:cs typeface="Calibri"/>
              </a:rPr>
              <a:t>with preprocessing</a:t>
            </a:r>
            <a:r>
              <a:rPr lang="en-US" sz="2800">
                <a:latin typeface="Calibri"/>
                <a:cs typeface="Calibri"/>
              </a:rPr>
              <a:t>:</a:t>
            </a:r>
            <a:endParaRPr lang="en-US" sz="2800"/>
          </a:p>
        </p:txBody>
      </p:sp>
      <p:sp>
        <p:nvSpPr>
          <p:cNvPr id="3" name="Content Placeholder 2">
            <a:extLst>
              <a:ext uri="{FF2B5EF4-FFF2-40B4-BE49-F238E27FC236}">
                <a16:creationId xmlns:a16="http://schemas.microsoft.com/office/drawing/2014/main" id="{0133D36A-2B6B-0160-0D80-B28119CA2FB9}"/>
              </a:ext>
            </a:extLst>
          </p:cNvPr>
          <p:cNvSpPr>
            <a:spLocks noGrp="1"/>
          </p:cNvSpPr>
          <p:nvPr>
            <p:ph idx="1"/>
          </p:nvPr>
        </p:nvSpPr>
        <p:spPr/>
        <p:txBody>
          <a:bodyPr vert="horz" lIns="91440" tIns="45720" rIns="91440" bIns="45720" rtlCol="0" anchor="t">
            <a:normAutofit lnSpcReduction="10000"/>
          </a:bodyPr>
          <a:lstStyle/>
          <a:p>
            <a:endParaRPr lang="en-US"/>
          </a:p>
          <a:p>
            <a:r>
              <a:rPr lang="en-US">
                <a:ea typeface="+mn-lt"/>
                <a:cs typeface="+mn-lt"/>
              </a:rPr>
              <a:t>Sentence 1: ”Welcome to Great Learning, Now start learning”</a:t>
            </a:r>
          </a:p>
          <a:p>
            <a:r>
              <a:rPr lang="en-US">
                <a:ea typeface="+mn-lt"/>
                <a:cs typeface="+mn-lt"/>
              </a:rPr>
              <a:t>Sentence 2: “Learning is a good practice”</a:t>
            </a:r>
          </a:p>
          <a:p>
            <a:endParaRPr lang="en-US">
              <a:cs typeface="Calibri"/>
            </a:endParaRPr>
          </a:p>
          <a:p>
            <a:r>
              <a:rPr lang="en-US" b="1">
                <a:ea typeface="+mn-lt"/>
                <a:cs typeface="+mn-lt"/>
              </a:rPr>
              <a:t>Step 1</a:t>
            </a:r>
            <a:r>
              <a:rPr lang="en-US">
                <a:ea typeface="+mn-lt"/>
                <a:cs typeface="+mn-lt"/>
              </a:rPr>
              <a:t>: Convert the above sentences in lower case as the case of the word does not hold any information.</a:t>
            </a:r>
          </a:p>
          <a:p>
            <a:pPr marL="0" indent="0">
              <a:buNone/>
            </a:pPr>
            <a:endParaRPr lang="en-US">
              <a:ea typeface="+mn-lt"/>
              <a:cs typeface="+mn-lt"/>
            </a:endParaRPr>
          </a:p>
          <a:p>
            <a:r>
              <a:rPr lang="en-US" b="1">
                <a:ea typeface="+mn-lt"/>
                <a:cs typeface="+mn-lt"/>
              </a:rPr>
              <a:t>Step 2</a:t>
            </a:r>
            <a:r>
              <a:rPr lang="en-US">
                <a:ea typeface="+mn-lt"/>
                <a:cs typeface="+mn-lt"/>
              </a:rPr>
              <a:t>: Remove special characters and </a:t>
            </a:r>
            <a:r>
              <a:rPr lang="en-US" err="1">
                <a:ea typeface="+mn-lt"/>
                <a:cs typeface="+mn-lt"/>
              </a:rPr>
              <a:t>stopwords</a:t>
            </a:r>
            <a:r>
              <a:rPr lang="en-US">
                <a:ea typeface="+mn-lt"/>
                <a:cs typeface="+mn-lt"/>
              </a:rPr>
              <a:t> from the text. </a:t>
            </a:r>
            <a:r>
              <a:rPr lang="en-US" err="1">
                <a:ea typeface="+mn-lt"/>
                <a:cs typeface="+mn-lt"/>
              </a:rPr>
              <a:t>Stopwords</a:t>
            </a:r>
            <a:r>
              <a:rPr lang="en-US">
                <a:ea typeface="+mn-lt"/>
                <a:cs typeface="+mn-lt"/>
              </a:rPr>
              <a:t> are the words that do not contain much information about text like ‘is’, ‘</a:t>
            </a:r>
            <a:r>
              <a:rPr lang="en-US" err="1">
                <a:ea typeface="+mn-lt"/>
                <a:cs typeface="+mn-lt"/>
              </a:rPr>
              <a:t>a’,’the</a:t>
            </a:r>
            <a:r>
              <a:rPr lang="en-US">
                <a:ea typeface="+mn-lt"/>
                <a:cs typeface="+mn-lt"/>
              </a:rPr>
              <a:t> and many more’.</a:t>
            </a:r>
          </a:p>
          <a:p>
            <a:endParaRPr lang="en-US">
              <a:cs typeface="Calibri"/>
            </a:endParaRPr>
          </a:p>
          <a:p>
            <a:endParaRPr lang="en-US">
              <a:cs typeface="Calibri"/>
            </a:endParaRPr>
          </a:p>
        </p:txBody>
      </p:sp>
    </p:spTree>
    <p:extLst>
      <p:ext uri="{BB962C8B-B14F-4D97-AF65-F5344CB8AC3E}">
        <p14:creationId xmlns:p14="http://schemas.microsoft.com/office/powerpoint/2010/main" val="3054078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25D2-C05D-11B1-7DEB-1040328A3D9A}"/>
              </a:ext>
            </a:extLst>
          </p:cNvPr>
          <p:cNvSpPr>
            <a:spLocks noGrp="1"/>
          </p:cNvSpPr>
          <p:nvPr>
            <p:ph type="title"/>
          </p:nvPr>
        </p:nvSpPr>
        <p:spPr>
          <a:xfrm>
            <a:off x="47445" y="91955"/>
            <a:ext cx="10515600" cy="276016"/>
          </a:xfrm>
        </p:spPr>
        <p:txBody>
          <a:bodyPr>
            <a:normAutofit fontScale="90000"/>
          </a:bodyPr>
          <a:lstStyle/>
          <a:p>
            <a:r>
              <a:rPr lang="en-US" sz="2800" b="1">
                <a:latin typeface="Calibri"/>
                <a:cs typeface="Calibri"/>
              </a:rPr>
              <a:t>Example</a:t>
            </a:r>
            <a:r>
              <a:rPr lang="en-US" sz="2800">
                <a:latin typeface="Calibri"/>
                <a:cs typeface="Calibri"/>
              </a:rPr>
              <a:t>(2) </a:t>
            </a:r>
            <a:r>
              <a:rPr lang="en-US" sz="2800" b="1">
                <a:latin typeface="Calibri"/>
                <a:cs typeface="Calibri"/>
              </a:rPr>
              <a:t>with preprocessing</a:t>
            </a:r>
            <a:r>
              <a:rPr lang="en-US" sz="2800">
                <a:latin typeface="Calibri"/>
                <a:cs typeface="Calibri"/>
              </a:rPr>
              <a:t>:</a:t>
            </a:r>
            <a:endParaRPr lang="en-US" sz="2800"/>
          </a:p>
        </p:txBody>
      </p:sp>
      <p:sp>
        <p:nvSpPr>
          <p:cNvPr id="3" name="Content Placeholder 2">
            <a:extLst>
              <a:ext uri="{FF2B5EF4-FFF2-40B4-BE49-F238E27FC236}">
                <a16:creationId xmlns:a16="http://schemas.microsoft.com/office/drawing/2014/main" id="{0133D36A-2B6B-0160-0D80-B28119CA2FB9}"/>
              </a:ext>
            </a:extLst>
          </p:cNvPr>
          <p:cNvSpPr>
            <a:spLocks noGrp="1"/>
          </p:cNvSpPr>
          <p:nvPr>
            <p:ph idx="1"/>
          </p:nvPr>
        </p:nvSpPr>
        <p:spPr>
          <a:xfrm>
            <a:off x="176842" y="646682"/>
            <a:ext cx="8301487" cy="4351338"/>
          </a:xfrm>
        </p:spPr>
        <p:txBody>
          <a:bodyPr vert="horz" lIns="91440" tIns="45720" rIns="91440" bIns="45720" rtlCol="0" anchor="t">
            <a:normAutofit fontScale="92500" lnSpcReduction="10000"/>
          </a:bodyPr>
          <a:lstStyle/>
          <a:p>
            <a:r>
              <a:rPr lang="en-US">
                <a:ea typeface="+mn-lt"/>
                <a:cs typeface="+mn-lt"/>
              </a:rPr>
              <a:t>After applying the above steps, the sentences are changed to</a:t>
            </a:r>
            <a:endParaRPr lang="en-US">
              <a:cs typeface="Calibri" panose="020F0502020204030204"/>
            </a:endParaRPr>
          </a:p>
          <a:p>
            <a:r>
              <a:rPr lang="en-US">
                <a:ea typeface="+mn-lt"/>
                <a:cs typeface="+mn-lt"/>
              </a:rPr>
              <a:t>Sentence 1:  ”welcome great learning now start learning”</a:t>
            </a:r>
            <a:endParaRPr lang="en-US"/>
          </a:p>
          <a:p>
            <a:r>
              <a:rPr lang="en-US">
                <a:ea typeface="+mn-lt"/>
                <a:cs typeface="+mn-lt"/>
              </a:rPr>
              <a:t>Sentence 2: “learning good practice”</a:t>
            </a:r>
            <a:endParaRPr lang="en-US"/>
          </a:p>
          <a:p>
            <a:pPr marL="0" indent="0">
              <a:buNone/>
            </a:pPr>
            <a:endParaRPr lang="en-US">
              <a:ea typeface="+mn-lt"/>
              <a:cs typeface="+mn-lt"/>
            </a:endParaRPr>
          </a:p>
          <a:p>
            <a:r>
              <a:rPr lang="en-US">
                <a:ea typeface="+mn-lt"/>
                <a:cs typeface="+mn-lt"/>
              </a:rPr>
              <a:t>Although the above sentences do not make much sense the maximum information is contained in these words only.</a:t>
            </a:r>
            <a:endParaRPr lang="en-US"/>
          </a:p>
          <a:p>
            <a:pPr marL="0" indent="0">
              <a:buNone/>
            </a:pPr>
            <a:endParaRPr lang="en-US">
              <a:ea typeface="+mn-lt"/>
              <a:cs typeface="+mn-lt"/>
            </a:endParaRPr>
          </a:p>
          <a:p>
            <a:r>
              <a:rPr lang="en-US" b="1">
                <a:ea typeface="+mn-lt"/>
                <a:cs typeface="+mn-lt"/>
              </a:rPr>
              <a:t>Step 3</a:t>
            </a:r>
            <a:r>
              <a:rPr lang="en-US">
                <a:ea typeface="+mn-lt"/>
                <a:cs typeface="+mn-lt"/>
              </a:rPr>
              <a:t>: Go through all the words in the above text and make a list of all the words in our model vocabulary.</a:t>
            </a:r>
            <a:endParaRPr lang="en-US"/>
          </a:p>
          <a:p>
            <a:endParaRPr lang="en-US">
              <a:cs typeface="Calibri"/>
            </a:endParaRPr>
          </a:p>
          <a:p>
            <a:endParaRPr lang="en-US">
              <a:ea typeface="+mn-lt"/>
              <a:cs typeface="+mn-lt"/>
            </a:endParaRPr>
          </a:p>
        </p:txBody>
      </p:sp>
      <p:sp>
        <p:nvSpPr>
          <p:cNvPr id="4" name="TextBox 3">
            <a:extLst>
              <a:ext uri="{FF2B5EF4-FFF2-40B4-BE49-F238E27FC236}">
                <a16:creationId xmlns:a16="http://schemas.microsoft.com/office/drawing/2014/main" id="{830859ED-B98E-67FD-F2EC-EF88CC888DB2}"/>
              </a:ext>
            </a:extLst>
          </p:cNvPr>
          <p:cNvSpPr txBox="1"/>
          <p:nvPr/>
        </p:nvSpPr>
        <p:spPr>
          <a:xfrm>
            <a:off x="8980098" y="238664"/>
            <a:ext cx="2743200"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4400"/>
              <a:t>welcome</a:t>
            </a:r>
            <a:endParaRPr lang="en-US" sz="4400">
              <a:cs typeface="Calibri"/>
            </a:endParaRPr>
          </a:p>
          <a:p>
            <a:pPr>
              <a:buChar char="•"/>
            </a:pPr>
            <a:r>
              <a:rPr lang="en-US" sz="4400"/>
              <a:t>great</a:t>
            </a:r>
            <a:endParaRPr lang="en-US" sz="4400">
              <a:cs typeface="Calibri"/>
            </a:endParaRPr>
          </a:p>
          <a:p>
            <a:pPr>
              <a:buChar char="•"/>
            </a:pPr>
            <a:r>
              <a:rPr lang="en-US" sz="4400"/>
              <a:t>learning</a:t>
            </a:r>
            <a:endParaRPr lang="en-US" sz="4400">
              <a:cs typeface="Calibri"/>
            </a:endParaRPr>
          </a:p>
          <a:p>
            <a:pPr>
              <a:buChar char="•"/>
            </a:pPr>
            <a:r>
              <a:rPr lang="en-US" sz="4400"/>
              <a:t>now</a:t>
            </a:r>
            <a:endParaRPr lang="en-US" sz="4400">
              <a:cs typeface="Calibri"/>
            </a:endParaRPr>
          </a:p>
          <a:p>
            <a:pPr>
              <a:buChar char="•"/>
            </a:pPr>
            <a:r>
              <a:rPr lang="en-US" sz="4400"/>
              <a:t>start</a:t>
            </a:r>
            <a:endParaRPr lang="en-US" sz="4400">
              <a:cs typeface="Calibri"/>
            </a:endParaRPr>
          </a:p>
          <a:p>
            <a:pPr>
              <a:buChar char="•"/>
            </a:pPr>
            <a:r>
              <a:rPr lang="en-US" sz="4400"/>
              <a:t>good</a:t>
            </a:r>
            <a:endParaRPr lang="en-US" sz="4400">
              <a:cs typeface="Calibri"/>
            </a:endParaRPr>
          </a:p>
          <a:p>
            <a:pPr>
              <a:buChar char="•"/>
            </a:pPr>
            <a:r>
              <a:rPr lang="en-US" sz="4400"/>
              <a:t>practice</a:t>
            </a:r>
            <a:endParaRPr lang="en-US" sz="4400">
              <a:cs typeface="Calibri"/>
            </a:endParaRPr>
          </a:p>
        </p:txBody>
      </p:sp>
      <p:sp>
        <p:nvSpPr>
          <p:cNvPr id="5" name="TextBox 4">
            <a:extLst>
              <a:ext uri="{FF2B5EF4-FFF2-40B4-BE49-F238E27FC236}">
                <a16:creationId xmlns:a16="http://schemas.microsoft.com/office/drawing/2014/main" id="{698D1534-3988-DBD3-9159-739FCE0FB10B}"/>
              </a:ext>
            </a:extLst>
          </p:cNvPr>
          <p:cNvSpPr txBox="1"/>
          <p:nvPr/>
        </p:nvSpPr>
        <p:spPr>
          <a:xfrm>
            <a:off x="339306" y="5342627"/>
            <a:ext cx="1088078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t>Now as the vocabulary has only 7 words, we can use a fixed-length document-representation of 7, with one position in the vector to score each word.</a:t>
            </a:r>
            <a:endParaRPr lang="en-US"/>
          </a:p>
        </p:txBody>
      </p:sp>
    </p:spTree>
    <p:extLst>
      <p:ext uri="{BB962C8B-B14F-4D97-AF65-F5344CB8AC3E}">
        <p14:creationId xmlns:p14="http://schemas.microsoft.com/office/powerpoint/2010/main" val="1280805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E3C98-7560-418D-3663-75EDD2B158D4}"/>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Occurrence matrix </a:t>
            </a:r>
            <a:endParaRPr lang="en-US" sz="4000">
              <a:solidFill>
                <a:srgbClr val="FFFFFF"/>
              </a:solidFill>
            </a:endParaRPr>
          </a:p>
          <a:p>
            <a:endParaRPr lang="en-US">
              <a:cs typeface="Calibri Light" panose="020F0302020204030204"/>
            </a:endParaRPr>
          </a:p>
        </p:txBody>
      </p:sp>
      <p:graphicFrame>
        <p:nvGraphicFramePr>
          <p:cNvPr id="5" name="Content Placeholder 4">
            <a:extLst>
              <a:ext uri="{FF2B5EF4-FFF2-40B4-BE49-F238E27FC236}">
                <a16:creationId xmlns:a16="http://schemas.microsoft.com/office/drawing/2014/main" id="{0F818B61-2B04-3BF0-E700-048B695BDE1D}"/>
              </a:ext>
            </a:extLst>
          </p:cNvPr>
          <p:cNvGraphicFramePr>
            <a:graphicFrameLocks noGrp="1"/>
          </p:cNvGraphicFramePr>
          <p:nvPr>
            <p:ph idx="1"/>
          </p:nvPr>
        </p:nvGraphicFramePr>
        <p:xfrm>
          <a:off x="644056" y="2870955"/>
          <a:ext cx="10515600" cy="109728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3150576270"/>
                    </a:ext>
                  </a:extLst>
                </a:gridCol>
                <a:gridCol w="1314450">
                  <a:extLst>
                    <a:ext uri="{9D8B030D-6E8A-4147-A177-3AD203B41FA5}">
                      <a16:colId xmlns:a16="http://schemas.microsoft.com/office/drawing/2014/main" val="2675678528"/>
                    </a:ext>
                  </a:extLst>
                </a:gridCol>
                <a:gridCol w="1314450">
                  <a:extLst>
                    <a:ext uri="{9D8B030D-6E8A-4147-A177-3AD203B41FA5}">
                      <a16:colId xmlns:a16="http://schemas.microsoft.com/office/drawing/2014/main" val="2562118917"/>
                    </a:ext>
                  </a:extLst>
                </a:gridCol>
                <a:gridCol w="1314450">
                  <a:extLst>
                    <a:ext uri="{9D8B030D-6E8A-4147-A177-3AD203B41FA5}">
                      <a16:colId xmlns:a16="http://schemas.microsoft.com/office/drawing/2014/main" val="3705612623"/>
                    </a:ext>
                  </a:extLst>
                </a:gridCol>
                <a:gridCol w="1314450">
                  <a:extLst>
                    <a:ext uri="{9D8B030D-6E8A-4147-A177-3AD203B41FA5}">
                      <a16:colId xmlns:a16="http://schemas.microsoft.com/office/drawing/2014/main" val="88356236"/>
                    </a:ext>
                  </a:extLst>
                </a:gridCol>
                <a:gridCol w="1314450">
                  <a:extLst>
                    <a:ext uri="{9D8B030D-6E8A-4147-A177-3AD203B41FA5}">
                      <a16:colId xmlns:a16="http://schemas.microsoft.com/office/drawing/2014/main" val="1619131357"/>
                    </a:ext>
                  </a:extLst>
                </a:gridCol>
                <a:gridCol w="1314450">
                  <a:extLst>
                    <a:ext uri="{9D8B030D-6E8A-4147-A177-3AD203B41FA5}">
                      <a16:colId xmlns:a16="http://schemas.microsoft.com/office/drawing/2014/main" val="2136548445"/>
                    </a:ext>
                  </a:extLst>
                </a:gridCol>
                <a:gridCol w="1314450">
                  <a:extLst>
                    <a:ext uri="{9D8B030D-6E8A-4147-A177-3AD203B41FA5}">
                      <a16:colId xmlns:a16="http://schemas.microsoft.com/office/drawing/2014/main" val="516086641"/>
                    </a:ext>
                  </a:extLst>
                </a:gridCol>
              </a:tblGrid>
              <a:tr h="0">
                <a:tc>
                  <a:txBody>
                    <a:bodyPr/>
                    <a:lstStyle/>
                    <a:p>
                      <a:r>
                        <a:rPr lang="en-US"/>
                        <a:t>Sentence</a:t>
                      </a:r>
                    </a:p>
                  </a:txBody>
                  <a:tcPr anchor="ctr"/>
                </a:tc>
                <a:tc>
                  <a:txBody>
                    <a:bodyPr/>
                    <a:lstStyle/>
                    <a:p>
                      <a:r>
                        <a:rPr lang="en-US"/>
                        <a:t>welcome</a:t>
                      </a:r>
                    </a:p>
                  </a:txBody>
                  <a:tcPr anchor="ctr"/>
                </a:tc>
                <a:tc>
                  <a:txBody>
                    <a:bodyPr/>
                    <a:lstStyle/>
                    <a:p>
                      <a:r>
                        <a:rPr lang="en-US"/>
                        <a:t>great</a:t>
                      </a:r>
                    </a:p>
                  </a:txBody>
                  <a:tcPr anchor="ctr"/>
                </a:tc>
                <a:tc>
                  <a:txBody>
                    <a:bodyPr/>
                    <a:lstStyle/>
                    <a:p>
                      <a:r>
                        <a:rPr lang="en-US"/>
                        <a:t>learning</a:t>
                      </a:r>
                    </a:p>
                  </a:txBody>
                  <a:tcPr anchor="ctr"/>
                </a:tc>
                <a:tc>
                  <a:txBody>
                    <a:bodyPr/>
                    <a:lstStyle/>
                    <a:p>
                      <a:r>
                        <a:rPr lang="en-US"/>
                        <a:t>now</a:t>
                      </a:r>
                    </a:p>
                  </a:txBody>
                  <a:tcPr anchor="ctr"/>
                </a:tc>
                <a:tc>
                  <a:txBody>
                    <a:bodyPr/>
                    <a:lstStyle/>
                    <a:p>
                      <a:r>
                        <a:rPr lang="en-US"/>
                        <a:t>start </a:t>
                      </a:r>
                    </a:p>
                  </a:txBody>
                  <a:tcPr anchor="ctr"/>
                </a:tc>
                <a:tc>
                  <a:txBody>
                    <a:bodyPr/>
                    <a:lstStyle/>
                    <a:p>
                      <a:r>
                        <a:rPr lang="en-US"/>
                        <a:t>good</a:t>
                      </a:r>
                    </a:p>
                  </a:txBody>
                  <a:tcPr anchor="ctr"/>
                </a:tc>
                <a:tc>
                  <a:txBody>
                    <a:bodyPr/>
                    <a:lstStyle/>
                    <a:p>
                      <a:r>
                        <a:rPr lang="en-US"/>
                        <a:t>practice</a:t>
                      </a:r>
                    </a:p>
                  </a:txBody>
                  <a:tcPr anchor="ctr"/>
                </a:tc>
                <a:extLst>
                  <a:ext uri="{0D108BD9-81ED-4DB2-BD59-A6C34878D82A}">
                    <a16:rowId xmlns:a16="http://schemas.microsoft.com/office/drawing/2014/main" val="3874513531"/>
                  </a:ext>
                </a:extLst>
              </a:tr>
              <a:tr h="0">
                <a:tc>
                  <a:txBody>
                    <a:bodyPr/>
                    <a:lstStyle/>
                    <a:p>
                      <a:r>
                        <a:rPr lang="en-US"/>
                        <a:t>Sentence1</a:t>
                      </a:r>
                    </a:p>
                  </a:txBody>
                  <a:tcPr anchor="ctr"/>
                </a:tc>
                <a:tc>
                  <a:txBody>
                    <a:bodyPr/>
                    <a:lstStyle/>
                    <a:p>
                      <a:r>
                        <a:rPr lang="en-US"/>
                        <a:t>1</a:t>
                      </a:r>
                    </a:p>
                  </a:txBody>
                  <a:tcPr anchor="ctr"/>
                </a:tc>
                <a:tc>
                  <a:txBody>
                    <a:bodyPr/>
                    <a:lstStyle/>
                    <a:p>
                      <a:r>
                        <a:rPr lang="en-US"/>
                        <a:t>1</a:t>
                      </a:r>
                    </a:p>
                  </a:txBody>
                  <a:tcPr anchor="ctr"/>
                </a:tc>
                <a:tc>
                  <a:txBody>
                    <a:bodyPr/>
                    <a:lstStyle/>
                    <a:p>
                      <a:r>
                        <a:rPr lang="en-US"/>
                        <a:t>2</a:t>
                      </a:r>
                    </a:p>
                  </a:txBody>
                  <a:tcPr anchor="ctr"/>
                </a:tc>
                <a:tc>
                  <a:txBody>
                    <a:bodyPr/>
                    <a:lstStyle/>
                    <a:p>
                      <a:r>
                        <a:rPr lang="en-US"/>
                        <a:t>1</a:t>
                      </a:r>
                    </a:p>
                  </a:txBody>
                  <a:tcPr anchor="ctr"/>
                </a:tc>
                <a:tc>
                  <a:txBody>
                    <a:bodyPr/>
                    <a:lstStyle/>
                    <a:p>
                      <a:r>
                        <a:rPr lang="en-US"/>
                        <a:t>1</a:t>
                      </a:r>
                    </a:p>
                  </a:txBody>
                  <a:tcPr anchor="ctr"/>
                </a:tc>
                <a:tc>
                  <a:txBody>
                    <a:bodyPr/>
                    <a:lstStyle/>
                    <a:p>
                      <a:r>
                        <a:rPr lang="en-US"/>
                        <a:t>0</a:t>
                      </a:r>
                    </a:p>
                  </a:txBody>
                  <a:tcPr anchor="ctr"/>
                </a:tc>
                <a:tc>
                  <a:txBody>
                    <a:bodyPr/>
                    <a:lstStyle/>
                    <a:p>
                      <a:r>
                        <a:rPr lang="en-US"/>
                        <a:t>0</a:t>
                      </a:r>
                    </a:p>
                  </a:txBody>
                  <a:tcPr anchor="ctr"/>
                </a:tc>
                <a:extLst>
                  <a:ext uri="{0D108BD9-81ED-4DB2-BD59-A6C34878D82A}">
                    <a16:rowId xmlns:a16="http://schemas.microsoft.com/office/drawing/2014/main" val="471227282"/>
                  </a:ext>
                </a:extLst>
              </a:tr>
              <a:tr h="0">
                <a:tc>
                  <a:txBody>
                    <a:bodyPr/>
                    <a:lstStyle/>
                    <a:p>
                      <a:r>
                        <a:rPr lang="en-US"/>
                        <a:t>Sentence2</a:t>
                      </a:r>
                    </a:p>
                  </a:txBody>
                  <a:tcPr anchor="ctr"/>
                </a:tc>
                <a:tc>
                  <a:txBody>
                    <a:bodyPr/>
                    <a:lstStyle/>
                    <a:p>
                      <a:r>
                        <a:rPr lang="en-US"/>
                        <a:t>0</a:t>
                      </a:r>
                    </a:p>
                  </a:txBody>
                  <a:tcPr anchor="ctr"/>
                </a:tc>
                <a:tc>
                  <a:txBody>
                    <a:bodyPr/>
                    <a:lstStyle/>
                    <a:p>
                      <a:r>
                        <a:rPr lang="en-US"/>
                        <a:t>0</a:t>
                      </a:r>
                    </a:p>
                  </a:txBody>
                  <a:tcPr anchor="ctr"/>
                </a:tc>
                <a:tc>
                  <a:txBody>
                    <a:bodyPr/>
                    <a:lstStyle/>
                    <a:p>
                      <a:r>
                        <a:rPr lang="en-US"/>
                        <a:t>1</a:t>
                      </a:r>
                    </a:p>
                  </a:txBody>
                  <a:tcPr anchor="ctr"/>
                </a:tc>
                <a:tc>
                  <a:txBody>
                    <a:bodyPr/>
                    <a:lstStyle/>
                    <a:p>
                      <a:r>
                        <a:rPr lang="en-US"/>
                        <a:t>0</a:t>
                      </a:r>
                    </a:p>
                  </a:txBody>
                  <a:tcPr anchor="ctr"/>
                </a:tc>
                <a:tc>
                  <a:txBody>
                    <a:bodyPr/>
                    <a:lstStyle/>
                    <a:p>
                      <a:r>
                        <a:rPr lang="en-US"/>
                        <a:t>0</a:t>
                      </a:r>
                    </a:p>
                  </a:txBody>
                  <a:tcPr anchor="ctr"/>
                </a:tc>
                <a:tc>
                  <a:txBody>
                    <a:bodyPr/>
                    <a:lstStyle/>
                    <a:p>
                      <a:r>
                        <a:rPr lang="en-US"/>
                        <a:t>1</a:t>
                      </a:r>
                    </a:p>
                  </a:txBody>
                  <a:tcPr anchor="ctr"/>
                </a:tc>
                <a:tc>
                  <a:txBody>
                    <a:bodyPr/>
                    <a:lstStyle/>
                    <a:p>
                      <a:r>
                        <a:rPr lang="en-US"/>
                        <a:t>1</a:t>
                      </a:r>
                    </a:p>
                  </a:txBody>
                  <a:tcPr anchor="ctr"/>
                </a:tc>
                <a:extLst>
                  <a:ext uri="{0D108BD9-81ED-4DB2-BD59-A6C34878D82A}">
                    <a16:rowId xmlns:a16="http://schemas.microsoft.com/office/drawing/2014/main" val="380580448"/>
                  </a:ext>
                </a:extLst>
              </a:tr>
            </a:tbl>
          </a:graphicData>
        </a:graphic>
      </p:graphicFrame>
      <p:sp>
        <p:nvSpPr>
          <p:cNvPr id="6" name="TextBox 5">
            <a:extLst>
              <a:ext uri="{FF2B5EF4-FFF2-40B4-BE49-F238E27FC236}">
                <a16:creationId xmlns:a16="http://schemas.microsoft.com/office/drawing/2014/main" id="{A0CCA36E-2F6C-D82F-DAF7-4FB603AFFEAD}"/>
              </a:ext>
            </a:extLst>
          </p:cNvPr>
          <p:cNvSpPr txBox="1"/>
          <p:nvPr/>
        </p:nvSpPr>
        <p:spPr>
          <a:xfrm>
            <a:off x="570678" y="4055208"/>
            <a:ext cx="8098473"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41832">
              <a:spcAft>
                <a:spcPts val="600"/>
              </a:spcAft>
            </a:pPr>
            <a:r>
              <a:rPr lang="en-US" sz="2400" kern="1200">
                <a:latin typeface="+mn-lt"/>
                <a:ea typeface="+mn-ea"/>
                <a:cs typeface="+mn-cs"/>
              </a:rPr>
              <a:t>Writing the above frequencies in the vector </a:t>
            </a:r>
            <a:endParaRPr lang="en-US" sz="2400" kern="1200">
              <a:latin typeface="+mn-lt"/>
              <a:cs typeface="Calibri"/>
            </a:endParaRPr>
          </a:p>
          <a:p>
            <a:pPr defTabSz="941832">
              <a:spcAft>
                <a:spcPts val="600"/>
              </a:spcAft>
            </a:pPr>
            <a:r>
              <a:rPr lang="en-US" sz="2800" kern="1200">
                <a:latin typeface="+mn-lt"/>
                <a:ea typeface="+mn-ea"/>
                <a:cs typeface="+mn-cs"/>
              </a:rPr>
              <a:t>Sentence 1 ➝ </a:t>
            </a:r>
            <a:r>
              <a:rPr lang="en-US" sz="2800" b="1" kern="1200">
                <a:latin typeface="+mn-lt"/>
                <a:ea typeface="+mn-ea"/>
                <a:cs typeface="+mn-cs"/>
              </a:rPr>
              <a:t>[ 1,1,2,1,1,0,0 ]</a:t>
            </a:r>
            <a:r>
              <a:rPr lang="en-US" sz="2800" b="1"/>
              <a:t> </a:t>
            </a:r>
            <a:endParaRPr lang="en-US" sz="2800" b="1">
              <a:cs typeface="Calibri"/>
            </a:endParaRPr>
          </a:p>
        </p:txBody>
      </p:sp>
      <p:sp>
        <p:nvSpPr>
          <p:cNvPr id="7" name="TextBox 6">
            <a:extLst>
              <a:ext uri="{FF2B5EF4-FFF2-40B4-BE49-F238E27FC236}">
                <a16:creationId xmlns:a16="http://schemas.microsoft.com/office/drawing/2014/main" id="{986A4C0E-EFE1-2C6D-949D-BAF0D905F5C2}"/>
              </a:ext>
            </a:extLst>
          </p:cNvPr>
          <p:cNvSpPr txBox="1"/>
          <p:nvPr/>
        </p:nvSpPr>
        <p:spPr>
          <a:xfrm>
            <a:off x="570678" y="5306038"/>
            <a:ext cx="56974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41832">
              <a:spcAft>
                <a:spcPts val="600"/>
              </a:spcAft>
            </a:pPr>
            <a:r>
              <a:rPr lang="en-US" sz="3200" kern="1200">
                <a:latin typeface="+mn-lt"/>
                <a:ea typeface="+mn-ea"/>
                <a:cs typeface="+mn-cs"/>
              </a:rPr>
              <a:t>Sentence 2 ➝</a:t>
            </a:r>
            <a:r>
              <a:rPr lang="en-US" sz="3200" b="1" kern="1200">
                <a:latin typeface="+mn-lt"/>
                <a:ea typeface="+mn-ea"/>
                <a:cs typeface="+mn-cs"/>
              </a:rPr>
              <a:t> [ 0,0,1,0,0,1,1 ]</a:t>
            </a:r>
            <a:r>
              <a:rPr lang="en-US" sz="3200" b="1"/>
              <a:t> </a:t>
            </a:r>
            <a:endParaRPr lang="en-US" sz="3200">
              <a:cs typeface="Calibri"/>
            </a:endParaRPr>
          </a:p>
        </p:txBody>
      </p:sp>
    </p:spTree>
    <p:extLst>
      <p:ext uri="{BB962C8B-B14F-4D97-AF65-F5344CB8AC3E}">
        <p14:creationId xmlns:p14="http://schemas.microsoft.com/office/powerpoint/2010/main" val="4144105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CB5E-7296-A7CF-A6E8-160A2035E345}"/>
              </a:ext>
            </a:extLst>
          </p:cNvPr>
          <p:cNvSpPr>
            <a:spLocks noGrp="1"/>
          </p:cNvSpPr>
          <p:nvPr>
            <p:ph type="title"/>
          </p:nvPr>
        </p:nvSpPr>
        <p:spPr/>
        <p:txBody>
          <a:bodyPr/>
          <a:lstStyle/>
          <a:p>
            <a:r>
              <a:rPr lang="en-US">
                <a:cs typeface="Calibri Light"/>
              </a:rPr>
              <a:t>Term Frequency-Inverse Document frequency </a:t>
            </a:r>
            <a:endParaRPr lang="en-US"/>
          </a:p>
        </p:txBody>
      </p:sp>
      <p:sp>
        <p:nvSpPr>
          <p:cNvPr id="3" name="Content Placeholder 2">
            <a:extLst>
              <a:ext uri="{FF2B5EF4-FFF2-40B4-BE49-F238E27FC236}">
                <a16:creationId xmlns:a16="http://schemas.microsoft.com/office/drawing/2014/main" id="{8CA131E8-5E26-E399-1BD6-E1D0BE00ACDF}"/>
              </a:ext>
            </a:extLst>
          </p:cNvPr>
          <p:cNvSpPr>
            <a:spLocks noGrp="1"/>
          </p:cNvSpPr>
          <p:nvPr>
            <p:ph idx="1"/>
          </p:nvPr>
        </p:nvSpPr>
        <p:spPr/>
        <p:txBody>
          <a:bodyPr vert="horz" lIns="91440" tIns="45720" rIns="91440" bIns="45720" rtlCol="0" anchor="t">
            <a:normAutofit/>
          </a:bodyPr>
          <a:lstStyle/>
          <a:p>
            <a:r>
              <a:rPr lang="en-US" sz="2400" b="1">
                <a:solidFill>
                  <a:srgbClr val="333333"/>
                </a:solidFill>
                <a:highlight>
                  <a:srgbClr val="FBFBFB"/>
                </a:highlight>
                <a:ea typeface="+mn-lt"/>
                <a:cs typeface="+mn-lt"/>
              </a:rPr>
              <a:t>It measures how important a term is within a document relative to a collection of documents (i.e., relative to a corpus). Words within a text document are transformed into importance numbers by a text vectorization process.</a:t>
            </a:r>
            <a:endParaRPr lang="en-US" sz="2400" b="1">
              <a:solidFill>
                <a:srgbClr val="000000"/>
              </a:solidFill>
              <a:ea typeface="+mn-lt"/>
              <a:cs typeface="+mn-lt"/>
            </a:endParaRPr>
          </a:p>
          <a:p>
            <a:endParaRPr lang="en-US" sz="2400" b="1">
              <a:solidFill>
                <a:srgbClr val="333333"/>
              </a:solidFill>
              <a:highlight>
                <a:srgbClr val="FBFBFB"/>
              </a:highlight>
              <a:ea typeface="+mn-lt"/>
              <a:cs typeface="+mn-lt"/>
            </a:endParaRPr>
          </a:p>
          <a:p>
            <a:r>
              <a:rPr lang="en-US" sz="2400" b="1">
                <a:solidFill>
                  <a:srgbClr val="333333"/>
                </a:solidFill>
                <a:highlight>
                  <a:srgbClr val="FBFBFB"/>
                </a:highlight>
                <a:ea typeface="+mn-lt"/>
                <a:cs typeface="+mn-lt"/>
              </a:rPr>
              <a:t> There are many different text vectorization scoring schemes, with TF-IDF being one of the most common.</a:t>
            </a:r>
            <a:endParaRPr lang="en-US" sz="2400" b="1">
              <a:solidFill>
                <a:srgbClr val="000000"/>
              </a:solidFill>
              <a:ea typeface="+mn-lt"/>
              <a:cs typeface="+mn-lt"/>
            </a:endParaRPr>
          </a:p>
          <a:p>
            <a:endParaRPr lang="en-US" sz="2400" b="1">
              <a:solidFill>
                <a:srgbClr val="333333"/>
              </a:solidFill>
              <a:highlight>
                <a:srgbClr val="FBFBFB"/>
              </a:highlight>
              <a:ea typeface="+mn-lt"/>
              <a:cs typeface="+mn-lt"/>
            </a:endParaRPr>
          </a:p>
          <a:p>
            <a:r>
              <a:rPr lang="en-US" sz="2400" b="1">
                <a:solidFill>
                  <a:srgbClr val="333333"/>
                </a:solidFill>
                <a:highlight>
                  <a:srgbClr val="FBFBFB"/>
                </a:highlight>
                <a:ea typeface="+mn-lt"/>
                <a:cs typeface="+mn-lt"/>
              </a:rPr>
              <a:t>TF-IDF vectorizes/scores a word by multiplying the word’s Term Frequency (TF) with the Inverse Document Frequency (IDF).</a:t>
            </a:r>
          </a:p>
        </p:txBody>
      </p:sp>
    </p:spTree>
    <p:extLst>
      <p:ext uri="{BB962C8B-B14F-4D97-AF65-F5344CB8AC3E}">
        <p14:creationId xmlns:p14="http://schemas.microsoft.com/office/powerpoint/2010/main" val="1817143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CB5E-7296-A7CF-A6E8-160A2035E345}"/>
              </a:ext>
            </a:extLst>
          </p:cNvPr>
          <p:cNvSpPr>
            <a:spLocks noGrp="1"/>
          </p:cNvSpPr>
          <p:nvPr>
            <p:ph type="title"/>
          </p:nvPr>
        </p:nvSpPr>
        <p:spPr/>
        <p:txBody>
          <a:bodyPr/>
          <a:lstStyle/>
          <a:p>
            <a:r>
              <a:rPr lang="en-US">
                <a:cs typeface="Calibri Light"/>
              </a:rPr>
              <a:t>Term Frequency </a:t>
            </a:r>
            <a:endParaRPr lang="en-US"/>
          </a:p>
        </p:txBody>
      </p:sp>
      <p:sp>
        <p:nvSpPr>
          <p:cNvPr id="3" name="Content Placeholder 2">
            <a:extLst>
              <a:ext uri="{FF2B5EF4-FFF2-40B4-BE49-F238E27FC236}">
                <a16:creationId xmlns:a16="http://schemas.microsoft.com/office/drawing/2014/main" id="{8CA131E8-5E26-E399-1BD6-E1D0BE00ACDF}"/>
              </a:ext>
            </a:extLst>
          </p:cNvPr>
          <p:cNvSpPr>
            <a:spLocks noGrp="1"/>
          </p:cNvSpPr>
          <p:nvPr>
            <p:ph idx="1"/>
          </p:nvPr>
        </p:nvSpPr>
        <p:spPr/>
        <p:txBody>
          <a:bodyPr vert="horz" lIns="91440" tIns="45720" rIns="91440" bIns="45720" rtlCol="0" anchor="t">
            <a:normAutofit/>
          </a:bodyPr>
          <a:lstStyle/>
          <a:p>
            <a:r>
              <a:rPr lang="en-US" sz="3600">
                <a:solidFill>
                  <a:srgbClr val="333333"/>
                </a:solidFill>
                <a:highlight>
                  <a:srgbClr val="FBFBFB"/>
                </a:highlight>
                <a:ea typeface="+mn-lt"/>
                <a:cs typeface="+mn-lt"/>
              </a:rPr>
              <a:t>TF of a term or word is the number of times the term</a:t>
            </a:r>
          </a:p>
          <a:p>
            <a:pPr marL="0" indent="0">
              <a:buNone/>
            </a:pPr>
            <a:r>
              <a:rPr lang="en-US" sz="3600">
                <a:solidFill>
                  <a:srgbClr val="333333"/>
                </a:solidFill>
                <a:highlight>
                  <a:srgbClr val="FBFBFB"/>
                </a:highlight>
                <a:ea typeface="+mn-lt"/>
                <a:cs typeface="+mn-lt"/>
              </a:rPr>
              <a:t> appears in a document compared to the total number of words in the document.</a:t>
            </a:r>
          </a:p>
          <a:p>
            <a:endParaRPr lang="en-US" sz="1400">
              <a:solidFill>
                <a:srgbClr val="333333"/>
              </a:solidFill>
              <a:highlight>
                <a:srgbClr val="FBFBFB"/>
              </a:highlight>
              <a:cs typeface="Calibri"/>
            </a:endParaRPr>
          </a:p>
        </p:txBody>
      </p:sp>
      <p:pic>
        <p:nvPicPr>
          <p:cNvPr id="4" name="Picture 4" descr="A picture containing text&#10;&#10;Description automatically generated">
            <a:extLst>
              <a:ext uri="{FF2B5EF4-FFF2-40B4-BE49-F238E27FC236}">
                <a16:creationId xmlns:a16="http://schemas.microsoft.com/office/drawing/2014/main" id="{ADF6A973-0A95-0CE2-2D2D-09BA1F174B83}"/>
              </a:ext>
            </a:extLst>
          </p:cNvPr>
          <p:cNvPicPr>
            <a:picLocks noChangeAspect="1"/>
          </p:cNvPicPr>
          <p:nvPr/>
        </p:nvPicPr>
        <p:blipFill>
          <a:blip r:embed="rId2"/>
          <a:stretch>
            <a:fillRect/>
          </a:stretch>
        </p:blipFill>
        <p:spPr>
          <a:xfrm>
            <a:off x="1259681" y="4260934"/>
            <a:ext cx="9696449" cy="1098381"/>
          </a:xfrm>
          <a:prstGeom prst="rect">
            <a:avLst/>
          </a:prstGeom>
        </p:spPr>
      </p:pic>
    </p:spTree>
    <p:extLst>
      <p:ext uri="{BB962C8B-B14F-4D97-AF65-F5344CB8AC3E}">
        <p14:creationId xmlns:p14="http://schemas.microsoft.com/office/powerpoint/2010/main" val="3800062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CB5E-7296-A7CF-A6E8-160A2035E345}"/>
              </a:ext>
            </a:extLst>
          </p:cNvPr>
          <p:cNvSpPr>
            <a:spLocks noGrp="1"/>
          </p:cNvSpPr>
          <p:nvPr>
            <p:ph type="title"/>
          </p:nvPr>
        </p:nvSpPr>
        <p:spPr/>
        <p:txBody>
          <a:bodyPr/>
          <a:lstStyle/>
          <a:p>
            <a:r>
              <a:rPr lang="en-US" sz="4000" b="1">
                <a:solidFill>
                  <a:srgbClr val="333333"/>
                </a:solidFill>
                <a:highlight>
                  <a:srgbClr val="FBFBFB"/>
                </a:highlight>
                <a:latin typeface="Calibri"/>
                <a:cs typeface="Calibri"/>
              </a:rPr>
              <a:t>Inverse Document Frequency</a:t>
            </a:r>
            <a:r>
              <a:rPr lang="en-US" sz="4000">
                <a:solidFill>
                  <a:srgbClr val="333333"/>
                </a:solidFill>
                <a:highlight>
                  <a:srgbClr val="FBFBFB"/>
                </a:highlight>
                <a:latin typeface="Calibri"/>
                <a:cs typeface="Calibri"/>
              </a:rPr>
              <a:t>:</a:t>
            </a:r>
            <a:endParaRPr lang="en-US" sz="4000">
              <a:cs typeface="Calibri Light" panose="020F0302020204030204"/>
            </a:endParaRPr>
          </a:p>
        </p:txBody>
      </p:sp>
      <p:sp>
        <p:nvSpPr>
          <p:cNvPr id="3" name="Content Placeholder 2">
            <a:extLst>
              <a:ext uri="{FF2B5EF4-FFF2-40B4-BE49-F238E27FC236}">
                <a16:creationId xmlns:a16="http://schemas.microsoft.com/office/drawing/2014/main" id="{8CA131E8-5E26-E399-1BD6-E1D0BE00ACDF}"/>
              </a:ext>
            </a:extLst>
          </p:cNvPr>
          <p:cNvSpPr>
            <a:spLocks noGrp="1"/>
          </p:cNvSpPr>
          <p:nvPr>
            <p:ph idx="1"/>
          </p:nvPr>
        </p:nvSpPr>
        <p:spPr>
          <a:xfrm>
            <a:off x="469106" y="1408906"/>
            <a:ext cx="10515600" cy="4351338"/>
          </a:xfrm>
        </p:spPr>
        <p:txBody>
          <a:bodyPr vert="horz" lIns="91440" tIns="45720" rIns="91440" bIns="45720" rtlCol="0" anchor="t">
            <a:normAutofit/>
          </a:bodyPr>
          <a:lstStyle/>
          <a:p>
            <a:endParaRPr lang="en-US"/>
          </a:p>
          <a:p>
            <a:pPr>
              <a:buFont typeface="Arial"/>
            </a:pPr>
            <a:r>
              <a:rPr lang="en-US">
                <a:solidFill>
                  <a:srgbClr val="333333"/>
                </a:solidFill>
                <a:highlight>
                  <a:srgbClr val="FBFBFB"/>
                </a:highlight>
                <a:ea typeface="+mn-lt"/>
                <a:cs typeface="+mn-lt"/>
              </a:rPr>
              <a:t> IDF of a term reflects the proportion of documents in the corpus that contain the term. </a:t>
            </a:r>
            <a:endParaRPr lang="en-US">
              <a:solidFill>
                <a:srgbClr val="000000"/>
              </a:solidFill>
              <a:ea typeface="+mn-lt"/>
              <a:cs typeface="+mn-lt"/>
            </a:endParaRPr>
          </a:p>
          <a:p>
            <a:pPr>
              <a:buFont typeface="Arial"/>
            </a:pPr>
            <a:endParaRPr lang="en-US">
              <a:solidFill>
                <a:srgbClr val="333333"/>
              </a:solidFill>
              <a:highlight>
                <a:srgbClr val="FBFBFB"/>
              </a:highlight>
              <a:ea typeface="+mn-lt"/>
              <a:cs typeface="+mn-lt"/>
            </a:endParaRPr>
          </a:p>
          <a:p>
            <a:pPr>
              <a:buFont typeface="Arial"/>
            </a:pPr>
            <a:r>
              <a:rPr lang="en-US">
                <a:solidFill>
                  <a:srgbClr val="333333"/>
                </a:solidFill>
                <a:highlight>
                  <a:srgbClr val="FBFBFB"/>
                </a:highlight>
                <a:ea typeface="+mn-lt"/>
                <a:cs typeface="+mn-lt"/>
              </a:rPr>
              <a:t>Words unique to a small percentage of documents (e.g., technical jargon terms) receive higher importance values than words common across all documents (e.g., a, the, and).</a:t>
            </a:r>
            <a:endParaRPr lang="en-US" sz="4800">
              <a:cs typeface="Calibri" panose="020F0502020204030204"/>
            </a:endParaRPr>
          </a:p>
          <a:p>
            <a:endParaRPr lang="en-US" sz="4800">
              <a:cs typeface="Calibri" panose="020F0502020204030204"/>
            </a:endParaRPr>
          </a:p>
        </p:txBody>
      </p:sp>
      <p:pic>
        <p:nvPicPr>
          <p:cNvPr id="4" name="Picture 4">
            <a:extLst>
              <a:ext uri="{FF2B5EF4-FFF2-40B4-BE49-F238E27FC236}">
                <a16:creationId xmlns:a16="http://schemas.microsoft.com/office/drawing/2014/main" id="{9CC60C15-B3BA-3CF6-81E6-B001CA118C58}"/>
              </a:ext>
            </a:extLst>
          </p:cNvPr>
          <p:cNvPicPr>
            <a:picLocks noChangeAspect="1"/>
          </p:cNvPicPr>
          <p:nvPr/>
        </p:nvPicPr>
        <p:blipFill>
          <a:blip r:embed="rId2"/>
          <a:stretch>
            <a:fillRect/>
          </a:stretch>
        </p:blipFill>
        <p:spPr>
          <a:xfrm>
            <a:off x="1283494" y="4751743"/>
            <a:ext cx="9636918" cy="1176419"/>
          </a:xfrm>
          <a:prstGeom prst="rect">
            <a:avLst/>
          </a:prstGeom>
        </p:spPr>
      </p:pic>
    </p:spTree>
    <p:extLst>
      <p:ext uri="{BB962C8B-B14F-4D97-AF65-F5344CB8AC3E}">
        <p14:creationId xmlns:p14="http://schemas.microsoft.com/office/powerpoint/2010/main" val="1736081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8263-1DC8-19DE-6C04-82EBBFD11FF9}"/>
              </a:ext>
            </a:extLst>
          </p:cNvPr>
          <p:cNvSpPr>
            <a:spLocks noGrp="1"/>
          </p:cNvSpPr>
          <p:nvPr>
            <p:ph type="title"/>
          </p:nvPr>
        </p:nvSpPr>
        <p:spPr>
          <a:xfrm>
            <a:off x="277483" y="293238"/>
            <a:ext cx="10515600" cy="520431"/>
          </a:xfrm>
        </p:spPr>
        <p:txBody>
          <a:bodyPr>
            <a:normAutofit fontScale="90000"/>
          </a:bodyPr>
          <a:lstStyle/>
          <a:p>
            <a:r>
              <a:rPr lang="en-US">
                <a:ea typeface="+mj-lt"/>
                <a:cs typeface="+mj-lt"/>
              </a:rPr>
              <a:t>Computational Semantics</a:t>
            </a:r>
            <a:endParaRPr lang="en-US"/>
          </a:p>
        </p:txBody>
      </p:sp>
      <p:sp>
        <p:nvSpPr>
          <p:cNvPr id="3" name="Content Placeholder 2">
            <a:extLst>
              <a:ext uri="{FF2B5EF4-FFF2-40B4-BE49-F238E27FC236}">
                <a16:creationId xmlns:a16="http://schemas.microsoft.com/office/drawing/2014/main" id="{1C82FB71-2016-533D-516E-0C8C419B8660}"/>
              </a:ext>
            </a:extLst>
          </p:cNvPr>
          <p:cNvSpPr>
            <a:spLocks noGrp="1"/>
          </p:cNvSpPr>
          <p:nvPr>
            <p:ph idx="1"/>
          </p:nvPr>
        </p:nvSpPr>
        <p:spPr>
          <a:xfrm>
            <a:off x="277483" y="1178644"/>
            <a:ext cx="11493260" cy="4351338"/>
          </a:xfrm>
        </p:spPr>
        <p:txBody>
          <a:bodyPr vert="horz" lIns="91440" tIns="45720" rIns="91440" bIns="45720" rtlCol="0" anchor="t">
            <a:noAutofit/>
          </a:bodyPr>
          <a:lstStyle/>
          <a:p>
            <a:pPr algn="just">
              <a:spcBef>
                <a:spcPct val="0"/>
              </a:spcBef>
            </a:pPr>
            <a:r>
              <a:rPr lang="en-US" sz="3200">
                <a:latin typeface="Calibri"/>
                <a:cs typeface="Calibri Light"/>
              </a:rPr>
              <a:t>The study of how to automate the process of constructing and reasoning with  meaning representations of natural language expressions.</a:t>
            </a:r>
            <a:endParaRPr lang="en-US" sz="3200">
              <a:latin typeface="Calibri"/>
              <a:cs typeface="Calibri" panose="020F0502020204030204"/>
            </a:endParaRPr>
          </a:p>
          <a:p>
            <a:pPr algn="just">
              <a:spcBef>
                <a:spcPct val="0"/>
              </a:spcBef>
            </a:pPr>
            <a:endParaRPr lang="en-US" sz="3200">
              <a:latin typeface="Calibri"/>
              <a:cs typeface="Calibri Light"/>
            </a:endParaRPr>
          </a:p>
          <a:p>
            <a:pPr algn="just"/>
            <a:r>
              <a:rPr lang="en-US" sz="3200" b="1">
                <a:ea typeface="+mn-lt"/>
                <a:cs typeface="+mn-lt"/>
              </a:rPr>
              <a:t>Methods in Computational Semantics generally fall in two categories:</a:t>
            </a:r>
            <a:endParaRPr lang="en-US" sz="3200" b="1">
              <a:latin typeface="Calibri"/>
              <a:cs typeface="Calibri Light"/>
            </a:endParaRPr>
          </a:p>
          <a:p>
            <a:pPr algn="just"/>
            <a:r>
              <a:rPr lang="en-US" sz="3200" b="1">
                <a:ea typeface="+mn-lt"/>
                <a:cs typeface="+mn-lt"/>
              </a:rPr>
              <a:t>Formal Semantics:</a:t>
            </a:r>
            <a:r>
              <a:rPr lang="en-US" sz="3200">
                <a:ea typeface="+mn-lt"/>
                <a:cs typeface="+mn-lt"/>
              </a:rPr>
              <a:t> Construction of precise mathematical models of the relations between expressions in a natural language and the world. John chases a bat → ∃x[bat(x)∧chase(john, x)]</a:t>
            </a:r>
            <a:endParaRPr lang="en-US" sz="3200">
              <a:cs typeface="Calibri"/>
            </a:endParaRPr>
          </a:p>
          <a:p>
            <a:pPr algn="just"/>
            <a:r>
              <a:rPr lang="en-US" sz="3200" b="1">
                <a:ea typeface="+mn-lt"/>
                <a:cs typeface="+mn-lt"/>
              </a:rPr>
              <a:t>Distributional Semantics:</a:t>
            </a:r>
            <a:r>
              <a:rPr lang="en-US" sz="3200">
                <a:ea typeface="+mn-lt"/>
                <a:cs typeface="+mn-lt"/>
              </a:rPr>
              <a:t> The study of statistical patterns of human word usage to extract semantics.</a:t>
            </a:r>
            <a:endParaRPr lang="en-US" sz="3200">
              <a:cs typeface="Calibri"/>
            </a:endParaRPr>
          </a:p>
          <a:p>
            <a:endParaRPr lang="en-US">
              <a:cs typeface="Calibri"/>
            </a:endParaRPr>
          </a:p>
        </p:txBody>
      </p:sp>
    </p:spTree>
    <p:extLst>
      <p:ext uri="{BB962C8B-B14F-4D97-AF65-F5344CB8AC3E}">
        <p14:creationId xmlns:p14="http://schemas.microsoft.com/office/powerpoint/2010/main" val="1546341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CB5E-7296-A7CF-A6E8-160A2035E345}"/>
              </a:ext>
            </a:extLst>
          </p:cNvPr>
          <p:cNvSpPr>
            <a:spLocks noGrp="1"/>
          </p:cNvSpPr>
          <p:nvPr>
            <p:ph type="title"/>
          </p:nvPr>
        </p:nvSpPr>
        <p:spPr/>
        <p:txBody>
          <a:bodyPr/>
          <a:lstStyle/>
          <a:p>
            <a:r>
              <a:rPr lang="en-US">
                <a:cs typeface="Calibri Light"/>
              </a:rPr>
              <a:t>TF-IDF</a:t>
            </a:r>
            <a:endParaRPr lang="en-US"/>
          </a:p>
        </p:txBody>
      </p:sp>
      <p:sp>
        <p:nvSpPr>
          <p:cNvPr id="3" name="Content Placeholder 2">
            <a:extLst>
              <a:ext uri="{FF2B5EF4-FFF2-40B4-BE49-F238E27FC236}">
                <a16:creationId xmlns:a16="http://schemas.microsoft.com/office/drawing/2014/main" id="{8CA131E8-5E26-E399-1BD6-E1D0BE00ACDF}"/>
              </a:ext>
            </a:extLst>
          </p:cNvPr>
          <p:cNvSpPr>
            <a:spLocks noGrp="1"/>
          </p:cNvSpPr>
          <p:nvPr>
            <p:ph idx="1"/>
          </p:nvPr>
        </p:nvSpPr>
        <p:spPr/>
        <p:txBody>
          <a:bodyPr vert="horz" lIns="91440" tIns="45720" rIns="91440" bIns="45720" rtlCol="0" anchor="t">
            <a:normAutofit/>
          </a:bodyPr>
          <a:lstStyle/>
          <a:p>
            <a:r>
              <a:rPr lang="en-US">
                <a:solidFill>
                  <a:srgbClr val="333333"/>
                </a:solidFill>
                <a:highlight>
                  <a:srgbClr val="FBFBFB"/>
                </a:highlight>
                <a:ea typeface="+mn-lt"/>
                <a:cs typeface="+mn-lt"/>
              </a:rPr>
              <a:t>The TF-IDF of a term is calculated by multiplying TF and IDF scores.</a:t>
            </a:r>
          </a:p>
          <a:p>
            <a:endParaRPr lang="en-US" sz="1400">
              <a:solidFill>
                <a:srgbClr val="333333"/>
              </a:solidFill>
              <a:highlight>
                <a:srgbClr val="FBFBFB"/>
              </a:highlight>
              <a:ea typeface="+mn-lt"/>
              <a:cs typeface="+mn-lt"/>
            </a:endParaRPr>
          </a:p>
        </p:txBody>
      </p:sp>
      <p:pic>
        <p:nvPicPr>
          <p:cNvPr id="4" name="Picture 4">
            <a:extLst>
              <a:ext uri="{FF2B5EF4-FFF2-40B4-BE49-F238E27FC236}">
                <a16:creationId xmlns:a16="http://schemas.microsoft.com/office/drawing/2014/main" id="{2E16389F-3729-E0DD-BE7D-96B209E6B4F4}"/>
              </a:ext>
            </a:extLst>
          </p:cNvPr>
          <p:cNvPicPr>
            <a:picLocks noChangeAspect="1"/>
          </p:cNvPicPr>
          <p:nvPr/>
        </p:nvPicPr>
        <p:blipFill>
          <a:blip r:embed="rId2"/>
          <a:stretch>
            <a:fillRect/>
          </a:stretch>
        </p:blipFill>
        <p:spPr>
          <a:xfrm>
            <a:off x="1116806" y="2248096"/>
            <a:ext cx="6231731" cy="1016400"/>
          </a:xfrm>
          <a:prstGeom prst="rect">
            <a:avLst/>
          </a:prstGeom>
        </p:spPr>
      </p:pic>
      <p:sp>
        <p:nvSpPr>
          <p:cNvPr id="5" name="TextBox 4">
            <a:extLst>
              <a:ext uri="{FF2B5EF4-FFF2-40B4-BE49-F238E27FC236}">
                <a16:creationId xmlns:a16="http://schemas.microsoft.com/office/drawing/2014/main" id="{4C14570E-BD96-02AC-E975-9FF07FA88559}"/>
              </a:ext>
            </a:extLst>
          </p:cNvPr>
          <p:cNvSpPr txBox="1"/>
          <p:nvPr/>
        </p:nvSpPr>
        <p:spPr>
          <a:xfrm>
            <a:off x="652462" y="3069432"/>
            <a:ext cx="1113710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solidFill>
                  <a:srgbClr val="333333"/>
                </a:solidFill>
                <a:latin typeface="proxima-nova"/>
              </a:rPr>
              <a:t>importance of a term is high when it occurs a lot in a given document and rarely in others. </a:t>
            </a:r>
            <a:endParaRPr lang="en-US" sz="2400">
              <a:solidFill>
                <a:srgbClr val="000000"/>
              </a:solidFill>
              <a:latin typeface="Calibri" panose="020F0502020204030204"/>
              <a:cs typeface="Calibri" panose="020F0502020204030204"/>
            </a:endParaRPr>
          </a:p>
          <a:p>
            <a:pPr marL="285750" indent="-285750">
              <a:buFont typeface="Arial"/>
              <a:buChar char="•"/>
            </a:pPr>
            <a:endParaRPr lang="en-US" sz="2400">
              <a:solidFill>
                <a:srgbClr val="333333"/>
              </a:solidFill>
              <a:latin typeface="proxima-nova"/>
            </a:endParaRPr>
          </a:p>
          <a:p>
            <a:pPr marL="285750" indent="-285750">
              <a:buFont typeface="Arial"/>
              <a:buChar char="•"/>
            </a:pPr>
            <a:endParaRPr lang="en-US" sz="2400">
              <a:solidFill>
                <a:srgbClr val="333333"/>
              </a:solidFill>
              <a:latin typeface="proxima-nova"/>
            </a:endParaRPr>
          </a:p>
          <a:p>
            <a:pPr marL="285750" indent="-285750">
              <a:buFont typeface="Arial"/>
              <a:buChar char="•"/>
            </a:pPr>
            <a:r>
              <a:rPr lang="en-US" sz="2400">
                <a:solidFill>
                  <a:srgbClr val="333333"/>
                </a:solidFill>
                <a:latin typeface="proxima-nova"/>
              </a:rPr>
              <a:t>In short, commonality within a document measured by TF is balanced by rarity between documents measured by IDF. </a:t>
            </a:r>
            <a:endParaRPr lang="en-US" sz="2400">
              <a:solidFill>
                <a:srgbClr val="000000"/>
              </a:solidFill>
              <a:latin typeface="Calibri" panose="020F0502020204030204"/>
              <a:cs typeface="Calibri" panose="020F0502020204030204"/>
            </a:endParaRPr>
          </a:p>
          <a:p>
            <a:pPr marL="285750" indent="-285750">
              <a:buFont typeface="Arial"/>
              <a:buChar char="•"/>
            </a:pPr>
            <a:endParaRPr lang="en-US" sz="2400">
              <a:solidFill>
                <a:srgbClr val="333333"/>
              </a:solidFill>
              <a:latin typeface="proxima-nova"/>
            </a:endParaRPr>
          </a:p>
          <a:p>
            <a:pPr marL="285750" indent="-285750">
              <a:buFont typeface="Arial"/>
              <a:buChar char="•"/>
            </a:pPr>
            <a:endParaRPr lang="en-US" sz="2400">
              <a:solidFill>
                <a:srgbClr val="333333"/>
              </a:solidFill>
              <a:latin typeface="proxima-nova"/>
            </a:endParaRPr>
          </a:p>
          <a:p>
            <a:pPr marL="285750" indent="-285750">
              <a:buFont typeface="Arial"/>
              <a:buChar char="•"/>
            </a:pPr>
            <a:r>
              <a:rPr lang="en-US" sz="2400">
                <a:solidFill>
                  <a:srgbClr val="333333"/>
                </a:solidFill>
                <a:latin typeface="proxima-nova"/>
              </a:rPr>
              <a:t>The resulting TF-IDF score reflects the importance of a term for a document in the corpus.</a:t>
            </a:r>
            <a:endParaRPr lang="en-US" sz="2400">
              <a:cs typeface="Calibri" panose="020F0502020204030204"/>
            </a:endParaRPr>
          </a:p>
        </p:txBody>
      </p:sp>
    </p:spTree>
    <p:extLst>
      <p:ext uri="{BB962C8B-B14F-4D97-AF65-F5344CB8AC3E}">
        <p14:creationId xmlns:p14="http://schemas.microsoft.com/office/powerpoint/2010/main" val="4119996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81B92-019A-EEA7-4F50-0E20F2A9FC73}"/>
              </a:ext>
            </a:extLst>
          </p:cNvPr>
          <p:cNvSpPr>
            <a:spLocks noGrp="1"/>
          </p:cNvSpPr>
          <p:nvPr>
            <p:ph type="title"/>
          </p:nvPr>
        </p:nvSpPr>
        <p:spPr>
          <a:xfrm>
            <a:off x="1008184" y="174032"/>
            <a:ext cx="10175631" cy="1111843"/>
          </a:xfrm>
        </p:spPr>
        <p:txBody>
          <a:bodyPr anchor="ctr">
            <a:normAutofit/>
          </a:bodyPr>
          <a:lstStyle/>
          <a:p>
            <a:pPr algn="ctr"/>
            <a:r>
              <a:rPr lang="en-US" sz="3700">
                <a:cs typeface="Calibri Light"/>
              </a:rPr>
              <a:t>Example :TFIDF </a:t>
            </a:r>
            <a:br>
              <a:rPr lang="en-US" sz="3700">
                <a:cs typeface="Calibri Light"/>
              </a:rPr>
            </a:br>
            <a:endParaRPr lang="en-US" sz="3700"/>
          </a:p>
        </p:txBody>
      </p:sp>
      <p:sp>
        <p:nvSpPr>
          <p:cNvPr id="3" name="Content Placeholder 2">
            <a:extLst>
              <a:ext uri="{FF2B5EF4-FFF2-40B4-BE49-F238E27FC236}">
                <a16:creationId xmlns:a16="http://schemas.microsoft.com/office/drawing/2014/main" id="{4C534FFB-3C2F-37D5-49B9-40CFFE4F372B}"/>
              </a:ext>
            </a:extLst>
          </p:cNvPr>
          <p:cNvSpPr>
            <a:spLocks noGrp="1"/>
          </p:cNvSpPr>
          <p:nvPr>
            <p:ph idx="1"/>
          </p:nvPr>
        </p:nvSpPr>
        <p:spPr>
          <a:xfrm>
            <a:off x="1008184" y="1459907"/>
            <a:ext cx="10175630" cy="767904"/>
          </a:xfrm>
        </p:spPr>
        <p:txBody>
          <a:bodyPr vert="horz" lIns="91440" tIns="45720" rIns="91440" bIns="45720" rtlCol="0" anchor="ctr">
            <a:normAutofit/>
          </a:bodyPr>
          <a:lstStyle/>
          <a:p>
            <a:pPr marL="0" indent="0" algn="ctr">
              <a:buNone/>
            </a:pPr>
            <a:r>
              <a:rPr lang="en-US" sz="2000" b="1" dirty="0">
                <a:cs typeface="Calibri"/>
              </a:rPr>
              <a:t>News Article Classification Problem </a:t>
            </a:r>
            <a:endParaRPr lang="en-US" b="1" dirty="0">
              <a:cs typeface="Calibri"/>
            </a:endParaRPr>
          </a:p>
          <a:p>
            <a:pPr algn="ctr"/>
            <a:endParaRPr lang="en-US" sz="2000">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id="{7F1AC8FA-6D02-43A0-55CF-0FAAD91BD184}"/>
              </a:ext>
            </a:extLst>
          </p:cNvPr>
          <p:cNvPicPr>
            <a:picLocks noChangeAspect="1"/>
          </p:cNvPicPr>
          <p:nvPr/>
        </p:nvPicPr>
        <p:blipFill>
          <a:blip r:embed="rId2"/>
          <a:stretch>
            <a:fillRect/>
          </a:stretch>
        </p:blipFill>
        <p:spPr>
          <a:xfrm>
            <a:off x="835154" y="2475183"/>
            <a:ext cx="10515595" cy="3759324"/>
          </a:xfrm>
          <a:prstGeom prst="rect">
            <a:avLst/>
          </a:prstGeom>
        </p:spPr>
      </p:pic>
    </p:spTree>
    <p:extLst>
      <p:ext uri="{BB962C8B-B14F-4D97-AF65-F5344CB8AC3E}">
        <p14:creationId xmlns:p14="http://schemas.microsoft.com/office/powerpoint/2010/main" val="2346827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81B92-019A-EEA7-4F50-0E20F2A9FC73}"/>
              </a:ext>
            </a:extLst>
          </p:cNvPr>
          <p:cNvSpPr>
            <a:spLocks noGrp="1"/>
          </p:cNvSpPr>
          <p:nvPr>
            <p:ph type="title"/>
          </p:nvPr>
        </p:nvSpPr>
        <p:spPr>
          <a:xfrm>
            <a:off x="1008184" y="174032"/>
            <a:ext cx="10175631" cy="1111843"/>
          </a:xfrm>
        </p:spPr>
        <p:txBody>
          <a:bodyPr anchor="ctr">
            <a:normAutofit/>
          </a:bodyPr>
          <a:lstStyle/>
          <a:p>
            <a:pPr algn="ctr"/>
            <a:r>
              <a:rPr lang="en-US" sz="3700">
                <a:cs typeface="Calibri Light"/>
              </a:rPr>
              <a:t>Example :TFIDF </a:t>
            </a:r>
            <a:br>
              <a:rPr lang="en-US" sz="3700">
                <a:cs typeface="Calibri Light"/>
              </a:rPr>
            </a:br>
            <a:endParaRPr lang="en-US" sz="3700"/>
          </a:p>
        </p:txBody>
      </p:sp>
      <p:sp>
        <p:nvSpPr>
          <p:cNvPr id="3" name="Content Placeholder 2">
            <a:extLst>
              <a:ext uri="{FF2B5EF4-FFF2-40B4-BE49-F238E27FC236}">
                <a16:creationId xmlns:a16="http://schemas.microsoft.com/office/drawing/2014/main" id="{4C534FFB-3C2F-37D5-49B9-40CFFE4F372B}"/>
              </a:ext>
            </a:extLst>
          </p:cNvPr>
          <p:cNvSpPr>
            <a:spLocks noGrp="1"/>
          </p:cNvSpPr>
          <p:nvPr>
            <p:ph idx="1"/>
          </p:nvPr>
        </p:nvSpPr>
        <p:spPr>
          <a:xfrm>
            <a:off x="1008184" y="1459907"/>
            <a:ext cx="10175630" cy="156423"/>
          </a:xfrm>
        </p:spPr>
        <p:txBody>
          <a:bodyPr vert="horz" lIns="91440" tIns="45720" rIns="91440" bIns="45720" rtlCol="0" anchor="ctr">
            <a:noAutofit/>
          </a:bodyPr>
          <a:lstStyle/>
          <a:p>
            <a:pPr marL="0" indent="0" algn="ctr">
              <a:buNone/>
            </a:pPr>
            <a:r>
              <a:rPr lang="en-US" sz="3200" b="1" dirty="0">
                <a:cs typeface="Calibri"/>
              </a:rPr>
              <a:t>News Article Classification Problem </a:t>
            </a:r>
            <a:endParaRPr lang="en-US" sz="3200" b="1">
              <a:cs typeface="Calibri"/>
            </a:endParaRPr>
          </a:p>
          <a:p>
            <a:pPr algn="ctr"/>
            <a:endParaRPr lang="en-US" sz="2000">
              <a:cs typeface="Calibri"/>
            </a:endParaRPr>
          </a:p>
        </p:txBody>
      </p:sp>
      <p:pic>
        <p:nvPicPr>
          <p:cNvPr id="5" name="Picture 5" descr="Calendar&#10;&#10;Description automatically generated">
            <a:extLst>
              <a:ext uri="{FF2B5EF4-FFF2-40B4-BE49-F238E27FC236}">
                <a16:creationId xmlns:a16="http://schemas.microsoft.com/office/drawing/2014/main" id="{CCAA5921-F3DE-145D-B6A3-A62EDCF8092B}"/>
              </a:ext>
            </a:extLst>
          </p:cNvPr>
          <p:cNvPicPr>
            <a:picLocks noChangeAspect="1"/>
          </p:cNvPicPr>
          <p:nvPr/>
        </p:nvPicPr>
        <p:blipFill>
          <a:blip r:embed="rId2"/>
          <a:stretch>
            <a:fillRect/>
          </a:stretch>
        </p:blipFill>
        <p:spPr>
          <a:xfrm>
            <a:off x="1248985" y="1718408"/>
            <a:ext cx="9687933" cy="3899393"/>
          </a:xfrm>
          <a:prstGeom prst="rect">
            <a:avLst/>
          </a:prstGeom>
        </p:spPr>
      </p:pic>
    </p:spTree>
    <p:extLst>
      <p:ext uri="{BB962C8B-B14F-4D97-AF65-F5344CB8AC3E}">
        <p14:creationId xmlns:p14="http://schemas.microsoft.com/office/powerpoint/2010/main" val="1699358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1629-6788-244C-1E62-A973C81F2432}"/>
              </a:ext>
            </a:extLst>
          </p:cNvPr>
          <p:cNvSpPr>
            <a:spLocks noGrp="1"/>
          </p:cNvSpPr>
          <p:nvPr>
            <p:ph type="title"/>
          </p:nvPr>
        </p:nvSpPr>
        <p:spPr>
          <a:xfrm>
            <a:off x="170274" y="167569"/>
            <a:ext cx="10515600" cy="478897"/>
          </a:xfrm>
        </p:spPr>
        <p:txBody>
          <a:bodyPr>
            <a:normAutofit fontScale="90000"/>
          </a:bodyPr>
          <a:lstStyle/>
          <a:p>
            <a:r>
              <a:rPr lang="en-US" dirty="0">
                <a:cs typeface="Calibri Light"/>
              </a:rPr>
              <a:t>Consider The Document Frequency </a:t>
            </a:r>
            <a:endParaRPr lang="en-US" dirty="0"/>
          </a:p>
        </p:txBody>
      </p:sp>
      <p:pic>
        <p:nvPicPr>
          <p:cNvPr id="4" name="Picture 4">
            <a:extLst>
              <a:ext uri="{FF2B5EF4-FFF2-40B4-BE49-F238E27FC236}">
                <a16:creationId xmlns:a16="http://schemas.microsoft.com/office/drawing/2014/main" id="{081D103E-150A-995A-9A54-F01677F589F5}"/>
              </a:ext>
            </a:extLst>
          </p:cNvPr>
          <p:cNvPicPr>
            <a:picLocks noGrp="1" noChangeAspect="1"/>
          </p:cNvPicPr>
          <p:nvPr>
            <p:ph idx="1"/>
          </p:nvPr>
        </p:nvPicPr>
        <p:blipFill>
          <a:blip r:embed="rId2"/>
          <a:stretch>
            <a:fillRect/>
          </a:stretch>
        </p:blipFill>
        <p:spPr>
          <a:xfrm>
            <a:off x="739715" y="2206419"/>
            <a:ext cx="10467975" cy="447675"/>
          </a:xfrm>
        </p:spPr>
      </p:pic>
      <p:sp>
        <p:nvSpPr>
          <p:cNvPr id="5" name="TextBox 4">
            <a:extLst>
              <a:ext uri="{FF2B5EF4-FFF2-40B4-BE49-F238E27FC236}">
                <a16:creationId xmlns:a16="http://schemas.microsoft.com/office/drawing/2014/main" id="{04F11031-5AB8-4167-9FDB-295BC3CC9DD6}"/>
              </a:ext>
            </a:extLst>
          </p:cNvPr>
          <p:cNvSpPr txBox="1"/>
          <p:nvPr/>
        </p:nvSpPr>
        <p:spPr>
          <a:xfrm>
            <a:off x="686741" y="2822222"/>
            <a:ext cx="104572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Inverse Document Frequency :-</a:t>
            </a:r>
          </a:p>
          <a:p>
            <a:endParaRPr lang="en-US" dirty="0">
              <a:cs typeface="Calibri"/>
            </a:endParaRPr>
          </a:p>
        </p:txBody>
      </p:sp>
      <p:pic>
        <p:nvPicPr>
          <p:cNvPr id="6" name="Picture 6">
            <a:extLst>
              <a:ext uri="{FF2B5EF4-FFF2-40B4-BE49-F238E27FC236}">
                <a16:creationId xmlns:a16="http://schemas.microsoft.com/office/drawing/2014/main" id="{79CAABE3-6393-2BAB-29E3-15A14B1D0CD7}"/>
              </a:ext>
            </a:extLst>
          </p:cNvPr>
          <p:cNvPicPr>
            <a:picLocks noChangeAspect="1"/>
          </p:cNvPicPr>
          <p:nvPr/>
        </p:nvPicPr>
        <p:blipFill>
          <a:blip r:embed="rId3"/>
          <a:stretch>
            <a:fillRect/>
          </a:stretch>
        </p:blipFill>
        <p:spPr>
          <a:xfrm>
            <a:off x="735659" y="3427285"/>
            <a:ext cx="10457273" cy="1715577"/>
          </a:xfrm>
          <a:prstGeom prst="rect">
            <a:avLst/>
          </a:prstGeom>
        </p:spPr>
      </p:pic>
      <p:pic>
        <p:nvPicPr>
          <p:cNvPr id="7" name="Picture 7">
            <a:extLst>
              <a:ext uri="{FF2B5EF4-FFF2-40B4-BE49-F238E27FC236}">
                <a16:creationId xmlns:a16="http://schemas.microsoft.com/office/drawing/2014/main" id="{F8A80567-5070-C81A-4F73-B9A4A7A27126}"/>
              </a:ext>
            </a:extLst>
          </p:cNvPr>
          <p:cNvPicPr>
            <a:picLocks noChangeAspect="1"/>
          </p:cNvPicPr>
          <p:nvPr/>
        </p:nvPicPr>
        <p:blipFill>
          <a:blip r:embed="rId4"/>
          <a:stretch>
            <a:fillRect/>
          </a:stretch>
        </p:blipFill>
        <p:spPr>
          <a:xfrm>
            <a:off x="735659" y="5384644"/>
            <a:ext cx="10457274" cy="1159305"/>
          </a:xfrm>
          <a:prstGeom prst="rect">
            <a:avLst/>
          </a:prstGeom>
        </p:spPr>
      </p:pic>
      <p:pic>
        <p:nvPicPr>
          <p:cNvPr id="8" name="Picture 8">
            <a:extLst>
              <a:ext uri="{FF2B5EF4-FFF2-40B4-BE49-F238E27FC236}">
                <a16:creationId xmlns:a16="http://schemas.microsoft.com/office/drawing/2014/main" id="{14AFA7D5-CDC8-5056-AF5C-F56354E86CFC}"/>
              </a:ext>
            </a:extLst>
          </p:cNvPr>
          <p:cNvPicPr>
            <a:picLocks noChangeAspect="1"/>
          </p:cNvPicPr>
          <p:nvPr/>
        </p:nvPicPr>
        <p:blipFill>
          <a:blip r:embed="rId5"/>
          <a:stretch>
            <a:fillRect/>
          </a:stretch>
        </p:blipFill>
        <p:spPr>
          <a:xfrm>
            <a:off x="735659" y="830126"/>
            <a:ext cx="10513718" cy="1096119"/>
          </a:xfrm>
          <a:prstGeom prst="rect">
            <a:avLst/>
          </a:prstGeom>
        </p:spPr>
      </p:pic>
    </p:spTree>
    <p:extLst>
      <p:ext uri="{BB962C8B-B14F-4D97-AF65-F5344CB8AC3E}">
        <p14:creationId xmlns:p14="http://schemas.microsoft.com/office/powerpoint/2010/main" val="826537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CDE6A-15F9-AE62-B03B-96C74BCDBCE4}"/>
              </a:ext>
            </a:extLst>
          </p:cNvPr>
          <p:cNvSpPr>
            <a:spLocks noGrp="1"/>
          </p:cNvSpPr>
          <p:nvPr>
            <p:ph type="title"/>
          </p:nvPr>
        </p:nvSpPr>
        <p:spPr/>
        <p:txBody>
          <a:bodyPr/>
          <a:lstStyle/>
          <a:p>
            <a:r>
              <a:rPr lang="en-US" dirty="0">
                <a:cs typeface="Calibri Light"/>
              </a:rPr>
              <a:t>TF-IDF </a:t>
            </a:r>
            <a:endParaRPr lang="en-US" dirty="0"/>
          </a:p>
        </p:txBody>
      </p:sp>
      <p:pic>
        <p:nvPicPr>
          <p:cNvPr id="4" name="Picture 4" descr="Text, logo&#10;&#10;Description automatically generated">
            <a:extLst>
              <a:ext uri="{FF2B5EF4-FFF2-40B4-BE49-F238E27FC236}">
                <a16:creationId xmlns:a16="http://schemas.microsoft.com/office/drawing/2014/main" id="{22DA09A3-FEFA-FD82-1B4C-1458244D9F75}"/>
              </a:ext>
            </a:extLst>
          </p:cNvPr>
          <p:cNvPicPr>
            <a:picLocks noGrp="1" noChangeAspect="1"/>
          </p:cNvPicPr>
          <p:nvPr>
            <p:ph idx="1"/>
          </p:nvPr>
        </p:nvPicPr>
        <p:blipFill>
          <a:blip r:embed="rId2"/>
          <a:stretch>
            <a:fillRect/>
          </a:stretch>
        </p:blipFill>
        <p:spPr>
          <a:xfrm>
            <a:off x="872302" y="1784086"/>
            <a:ext cx="8039100" cy="1047750"/>
          </a:xfrm>
        </p:spPr>
      </p:pic>
    </p:spTree>
    <p:extLst>
      <p:ext uri="{BB962C8B-B14F-4D97-AF65-F5344CB8AC3E}">
        <p14:creationId xmlns:p14="http://schemas.microsoft.com/office/powerpoint/2010/main" val="1360154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6D11-A997-1E17-5BA0-8A867E409DC3}"/>
              </a:ext>
            </a:extLst>
          </p:cNvPr>
          <p:cNvSpPr>
            <a:spLocks noGrp="1"/>
          </p:cNvSpPr>
          <p:nvPr>
            <p:ph type="title"/>
          </p:nvPr>
        </p:nvSpPr>
        <p:spPr/>
        <p:txBody>
          <a:bodyPr/>
          <a:lstStyle/>
          <a:p>
            <a:r>
              <a:rPr lang="en-US" dirty="0">
                <a:cs typeface="Calibri Light"/>
              </a:rPr>
              <a:t>Why Log of IDF</a:t>
            </a:r>
            <a:endParaRPr lang="en-US" dirty="0"/>
          </a:p>
        </p:txBody>
      </p:sp>
      <p:pic>
        <p:nvPicPr>
          <p:cNvPr id="4" name="Picture 4">
            <a:extLst>
              <a:ext uri="{FF2B5EF4-FFF2-40B4-BE49-F238E27FC236}">
                <a16:creationId xmlns:a16="http://schemas.microsoft.com/office/drawing/2014/main" id="{DB169A82-A482-8617-EBA3-8AD50DF8C7B4}"/>
              </a:ext>
            </a:extLst>
          </p:cNvPr>
          <p:cNvPicPr>
            <a:picLocks noGrp="1" noChangeAspect="1"/>
          </p:cNvPicPr>
          <p:nvPr>
            <p:ph idx="1"/>
          </p:nvPr>
        </p:nvPicPr>
        <p:blipFill>
          <a:blip r:embed="rId2"/>
          <a:stretch>
            <a:fillRect/>
          </a:stretch>
        </p:blipFill>
        <p:spPr>
          <a:xfrm>
            <a:off x="80962" y="2996406"/>
            <a:ext cx="8003704" cy="3326812"/>
          </a:xfrm>
        </p:spPr>
      </p:pic>
      <p:pic>
        <p:nvPicPr>
          <p:cNvPr id="5" name="Picture 5">
            <a:extLst>
              <a:ext uri="{FF2B5EF4-FFF2-40B4-BE49-F238E27FC236}">
                <a16:creationId xmlns:a16="http://schemas.microsoft.com/office/drawing/2014/main" id="{5018D429-055E-A44B-07C0-3C39B008F0A9}"/>
              </a:ext>
            </a:extLst>
          </p:cNvPr>
          <p:cNvPicPr>
            <a:picLocks noChangeAspect="1"/>
          </p:cNvPicPr>
          <p:nvPr/>
        </p:nvPicPr>
        <p:blipFill>
          <a:blip r:embed="rId3"/>
          <a:stretch>
            <a:fillRect/>
          </a:stretch>
        </p:blipFill>
        <p:spPr>
          <a:xfrm>
            <a:off x="152399" y="1417078"/>
            <a:ext cx="10080977" cy="1079324"/>
          </a:xfrm>
          <a:prstGeom prst="rect">
            <a:avLst/>
          </a:prstGeom>
        </p:spPr>
      </p:pic>
      <p:pic>
        <p:nvPicPr>
          <p:cNvPr id="6" name="Picture 6" descr="Diagram&#10;&#10;Description automatically generated">
            <a:extLst>
              <a:ext uri="{FF2B5EF4-FFF2-40B4-BE49-F238E27FC236}">
                <a16:creationId xmlns:a16="http://schemas.microsoft.com/office/drawing/2014/main" id="{B80BB14C-C035-4FCD-4D48-5FCE3AF7A5B5}"/>
              </a:ext>
            </a:extLst>
          </p:cNvPr>
          <p:cNvPicPr>
            <a:picLocks noChangeAspect="1"/>
          </p:cNvPicPr>
          <p:nvPr/>
        </p:nvPicPr>
        <p:blipFill>
          <a:blip r:embed="rId4"/>
          <a:stretch>
            <a:fillRect/>
          </a:stretch>
        </p:blipFill>
        <p:spPr>
          <a:xfrm>
            <a:off x="8402696" y="2996433"/>
            <a:ext cx="3655718" cy="2746614"/>
          </a:xfrm>
          <a:prstGeom prst="rect">
            <a:avLst/>
          </a:prstGeom>
        </p:spPr>
      </p:pic>
    </p:spTree>
    <p:extLst>
      <p:ext uri="{BB962C8B-B14F-4D97-AF65-F5344CB8AC3E}">
        <p14:creationId xmlns:p14="http://schemas.microsoft.com/office/powerpoint/2010/main" val="1695568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C6C2CF82-2891-821E-40D7-051D74D398E4}"/>
              </a:ext>
            </a:extLst>
          </p:cNvPr>
          <p:cNvPicPr>
            <a:picLocks noGrp="1" noChangeAspect="1"/>
          </p:cNvPicPr>
          <p:nvPr>
            <p:ph idx="4294967295"/>
          </p:nvPr>
        </p:nvPicPr>
        <p:blipFill>
          <a:blip r:embed="rId2"/>
          <a:stretch>
            <a:fillRect/>
          </a:stretch>
        </p:blipFill>
        <p:spPr>
          <a:xfrm>
            <a:off x="385704" y="463139"/>
            <a:ext cx="8467725" cy="790575"/>
          </a:xfrm>
        </p:spPr>
      </p:pic>
      <p:pic>
        <p:nvPicPr>
          <p:cNvPr id="6" name="Picture 6" descr="Table&#10;&#10;Description automatically generated">
            <a:extLst>
              <a:ext uri="{FF2B5EF4-FFF2-40B4-BE49-F238E27FC236}">
                <a16:creationId xmlns:a16="http://schemas.microsoft.com/office/drawing/2014/main" id="{79B0A2A2-9E8F-7769-1CE4-DF6D4D24747C}"/>
              </a:ext>
            </a:extLst>
          </p:cNvPr>
          <p:cNvPicPr>
            <a:picLocks noChangeAspect="1"/>
          </p:cNvPicPr>
          <p:nvPr/>
        </p:nvPicPr>
        <p:blipFill>
          <a:blip r:embed="rId3"/>
          <a:stretch>
            <a:fillRect/>
          </a:stretch>
        </p:blipFill>
        <p:spPr>
          <a:xfrm>
            <a:off x="425215" y="1421803"/>
            <a:ext cx="11078162" cy="3591061"/>
          </a:xfrm>
          <a:prstGeom prst="rect">
            <a:avLst/>
          </a:prstGeom>
        </p:spPr>
      </p:pic>
      <p:pic>
        <p:nvPicPr>
          <p:cNvPr id="9" name="Picture 9" descr="A picture containing text&#10;&#10;Description automatically generated">
            <a:extLst>
              <a:ext uri="{FF2B5EF4-FFF2-40B4-BE49-F238E27FC236}">
                <a16:creationId xmlns:a16="http://schemas.microsoft.com/office/drawing/2014/main" id="{0EA1AF2F-6C20-A3E0-53A6-B614F7445AF1}"/>
              </a:ext>
            </a:extLst>
          </p:cNvPr>
          <p:cNvPicPr>
            <a:picLocks noChangeAspect="1"/>
          </p:cNvPicPr>
          <p:nvPr/>
        </p:nvPicPr>
        <p:blipFill>
          <a:blip r:embed="rId4"/>
          <a:stretch>
            <a:fillRect/>
          </a:stretch>
        </p:blipFill>
        <p:spPr>
          <a:xfrm>
            <a:off x="425215" y="5355191"/>
            <a:ext cx="10532533" cy="823099"/>
          </a:xfrm>
          <a:prstGeom prst="rect">
            <a:avLst/>
          </a:prstGeom>
        </p:spPr>
      </p:pic>
    </p:spTree>
    <p:extLst>
      <p:ext uri="{BB962C8B-B14F-4D97-AF65-F5344CB8AC3E}">
        <p14:creationId xmlns:p14="http://schemas.microsoft.com/office/powerpoint/2010/main" val="2127391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43E2957-10F8-03FE-F896-7F4C72C54EE1}"/>
              </a:ext>
            </a:extLst>
          </p:cNvPr>
          <p:cNvPicPr>
            <a:picLocks noChangeAspect="1"/>
          </p:cNvPicPr>
          <p:nvPr/>
        </p:nvPicPr>
        <p:blipFill>
          <a:blip r:embed="rId2"/>
          <a:stretch>
            <a:fillRect/>
          </a:stretch>
        </p:blipFill>
        <p:spPr>
          <a:xfrm>
            <a:off x="333601" y="243359"/>
            <a:ext cx="11087569" cy="2214582"/>
          </a:xfrm>
          <a:prstGeom prst="rect">
            <a:avLst/>
          </a:prstGeom>
        </p:spPr>
      </p:pic>
      <p:sp>
        <p:nvSpPr>
          <p:cNvPr id="3" name="Rectangle 2"/>
          <p:cNvSpPr/>
          <p:nvPr/>
        </p:nvSpPr>
        <p:spPr>
          <a:xfrm>
            <a:off x="456694" y="2773739"/>
            <a:ext cx="11342584" cy="3139321"/>
          </a:xfrm>
          <a:prstGeom prst="rect">
            <a:avLst/>
          </a:prstGeom>
        </p:spPr>
        <p:txBody>
          <a:bodyPr wrap="square">
            <a:spAutoFit/>
          </a:bodyPr>
          <a:lstStyle/>
          <a:p>
            <a:r>
              <a:rPr lang="en-US" dirty="0"/>
              <a:t>The tf-idf weighted value </a:t>
            </a:r>
            <a:r>
              <a:rPr lang="en-US" i="1" dirty="0"/>
              <a:t>wt</a:t>
            </a:r>
            <a:r>
              <a:rPr lang="en-US" dirty="0"/>
              <a:t>,</a:t>
            </a:r>
            <a:r>
              <a:rPr lang="en-US" i="1" dirty="0"/>
              <a:t>d </a:t>
            </a:r>
            <a:r>
              <a:rPr lang="en-US" dirty="0"/>
              <a:t>for word </a:t>
            </a:r>
            <a:r>
              <a:rPr lang="en-US" i="1" dirty="0"/>
              <a:t>t </a:t>
            </a:r>
            <a:r>
              <a:rPr lang="en-US" dirty="0"/>
              <a:t>in document </a:t>
            </a:r>
            <a:r>
              <a:rPr lang="en-US" i="1" dirty="0"/>
              <a:t>d </a:t>
            </a:r>
            <a:r>
              <a:rPr lang="en-US" dirty="0"/>
              <a:t>thus combines term </a:t>
            </a:r>
          </a:p>
          <a:p>
            <a:r>
              <a:rPr lang="en-US" dirty="0"/>
              <a:t>frequency tf</a:t>
            </a:r>
            <a:r>
              <a:rPr lang="en-US" i="1" dirty="0"/>
              <a:t>t</a:t>
            </a:r>
            <a:r>
              <a:rPr lang="en-US" dirty="0"/>
              <a:t>,</a:t>
            </a:r>
            <a:r>
              <a:rPr lang="en-US" i="1" dirty="0"/>
              <a:t>d  </a:t>
            </a:r>
            <a:r>
              <a:rPr lang="en-US" dirty="0"/>
              <a:t>with idf:</a:t>
            </a:r>
          </a:p>
          <a:p>
            <a:endParaRPr lang="en-US" dirty="0"/>
          </a:p>
          <a:p>
            <a:pPr lvl="0">
              <a:defRPr/>
            </a:pPr>
            <a:r>
              <a:rPr lang="en-US" dirty="0"/>
              <a:t>Here's the raw counts in the Shakespeare term-document matrix, and the tf-idf weighted version of the same matrix.. Note that the tf-idf values for the dimension corresponding to the word </a:t>
            </a:r>
            <a:r>
              <a:rPr lang="en-US" i="1" dirty="0"/>
              <a:t>good </a:t>
            </a:r>
            <a:r>
              <a:rPr lang="en-US" dirty="0"/>
              <a:t>have now all become 0; </a:t>
            </a:r>
            <a:endParaRPr lang="en-US" dirty="0" smtClean="0"/>
          </a:p>
          <a:p>
            <a:pPr lvl="0">
              <a:defRPr/>
            </a:pPr>
            <a:endParaRPr lang="en-US" dirty="0"/>
          </a:p>
          <a:p>
            <a:pPr lvl="0">
              <a:defRPr/>
            </a:pPr>
            <a:endParaRPr lang="en-US" dirty="0" smtClean="0"/>
          </a:p>
          <a:p>
            <a:pPr lvl="0">
              <a:defRPr/>
            </a:pPr>
            <a:r>
              <a:rPr lang="en-US" dirty="0" smtClean="0"/>
              <a:t>since </a:t>
            </a:r>
            <a:r>
              <a:rPr lang="en-US" dirty="0"/>
              <a:t>this word appears in every document, the tf-idf algorithm leads it to be ignored</a:t>
            </a:r>
            <a:r>
              <a:rPr lang="en-US" dirty="0" smtClean="0"/>
              <a:t>.</a:t>
            </a:r>
          </a:p>
          <a:p>
            <a:pPr lvl="0">
              <a:defRPr/>
            </a:pPr>
            <a:endParaRPr lang="en-US" dirty="0"/>
          </a:p>
          <a:p>
            <a:pPr lvl="0">
              <a:defRPr/>
            </a:pPr>
            <a:endParaRPr lang="en-US" dirty="0" smtClean="0"/>
          </a:p>
          <a:p>
            <a:pPr lvl="0">
              <a:defRPr/>
            </a:pPr>
            <a:r>
              <a:rPr lang="en-US" dirty="0" smtClean="0"/>
              <a:t> </a:t>
            </a:r>
            <a:r>
              <a:rPr lang="en-US" dirty="0"/>
              <a:t>Similarly, the word </a:t>
            </a:r>
            <a:r>
              <a:rPr lang="en-US" i="1" dirty="0"/>
              <a:t>fool</a:t>
            </a:r>
            <a:r>
              <a:rPr lang="en-US" dirty="0"/>
              <a:t>, which appears in 36 out of the 37 plays, has a much lower weight. </a:t>
            </a:r>
            <a:endParaRPr lang="en-US" dirty="0"/>
          </a:p>
        </p:txBody>
      </p:sp>
    </p:spTree>
    <p:extLst>
      <p:ext uri="{BB962C8B-B14F-4D97-AF65-F5344CB8AC3E}">
        <p14:creationId xmlns:p14="http://schemas.microsoft.com/office/powerpoint/2010/main" val="1978432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CB5E-7296-A7CF-A6E8-160A2035E345}"/>
              </a:ext>
            </a:extLst>
          </p:cNvPr>
          <p:cNvSpPr>
            <a:spLocks noGrp="1"/>
          </p:cNvSpPr>
          <p:nvPr>
            <p:ph type="title"/>
          </p:nvPr>
        </p:nvSpPr>
        <p:spPr/>
        <p:txBody>
          <a:bodyPr/>
          <a:lstStyle/>
          <a:p>
            <a:r>
              <a:rPr lang="en-US">
                <a:cs typeface="Calibri Light"/>
              </a:rPr>
              <a:t>Point Mutual Information</a:t>
            </a:r>
            <a:endParaRPr lang="en-US"/>
          </a:p>
        </p:txBody>
      </p:sp>
      <p:pic>
        <p:nvPicPr>
          <p:cNvPr id="4" name="Picture 4" descr="Graphical user interface, text&#10;&#10;Description automatically generated">
            <a:extLst>
              <a:ext uri="{FF2B5EF4-FFF2-40B4-BE49-F238E27FC236}">
                <a16:creationId xmlns:a16="http://schemas.microsoft.com/office/drawing/2014/main" id="{F9426794-A9C9-1EC8-CC43-5AD4B913C758}"/>
              </a:ext>
            </a:extLst>
          </p:cNvPr>
          <p:cNvPicPr>
            <a:picLocks noGrp="1" noChangeAspect="1"/>
          </p:cNvPicPr>
          <p:nvPr>
            <p:ph idx="1"/>
          </p:nvPr>
        </p:nvPicPr>
        <p:blipFill>
          <a:blip r:embed="rId2"/>
          <a:stretch>
            <a:fillRect/>
          </a:stretch>
        </p:blipFill>
        <p:spPr>
          <a:xfrm>
            <a:off x="593607" y="1971855"/>
            <a:ext cx="10515600" cy="1462434"/>
          </a:xfrm>
        </p:spPr>
      </p:pic>
      <p:pic>
        <p:nvPicPr>
          <p:cNvPr id="5" name="Picture 5" descr="A picture containing logo&#10;&#10;Description automatically generated">
            <a:extLst>
              <a:ext uri="{FF2B5EF4-FFF2-40B4-BE49-F238E27FC236}">
                <a16:creationId xmlns:a16="http://schemas.microsoft.com/office/drawing/2014/main" id="{A23ABD1E-F19F-294A-8C73-94E0B0A3926F}"/>
              </a:ext>
            </a:extLst>
          </p:cNvPr>
          <p:cNvPicPr>
            <a:picLocks noChangeAspect="1"/>
          </p:cNvPicPr>
          <p:nvPr/>
        </p:nvPicPr>
        <p:blipFill>
          <a:blip r:embed="rId3"/>
          <a:stretch>
            <a:fillRect/>
          </a:stretch>
        </p:blipFill>
        <p:spPr>
          <a:xfrm>
            <a:off x="839141" y="3786463"/>
            <a:ext cx="10372607" cy="856111"/>
          </a:xfrm>
          <a:prstGeom prst="rect">
            <a:avLst/>
          </a:prstGeom>
        </p:spPr>
      </p:pic>
      <p:pic>
        <p:nvPicPr>
          <p:cNvPr id="6" name="Picture 6">
            <a:extLst>
              <a:ext uri="{FF2B5EF4-FFF2-40B4-BE49-F238E27FC236}">
                <a16:creationId xmlns:a16="http://schemas.microsoft.com/office/drawing/2014/main" id="{B3DDAF12-26FF-27F8-5BF4-70ABCCD39C39}"/>
              </a:ext>
            </a:extLst>
          </p:cNvPr>
          <p:cNvPicPr>
            <a:picLocks noChangeAspect="1"/>
          </p:cNvPicPr>
          <p:nvPr/>
        </p:nvPicPr>
        <p:blipFill>
          <a:blip r:embed="rId4"/>
          <a:stretch>
            <a:fillRect/>
          </a:stretch>
        </p:blipFill>
        <p:spPr>
          <a:xfrm>
            <a:off x="792104" y="5007838"/>
            <a:ext cx="10344385" cy="859285"/>
          </a:xfrm>
          <a:prstGeom prst="rect">
            <a:avLst/>
          </a:prstGeom>
        </p:spPr>
      </p:pic>
    </p:spTree>
    <p:extLst>
      <p:ext uri="{BB962C8B-B14F-4D97-AF65-F5344CB8AC3E}">
        <p14:creationId xmlns:p14="http://schemas.microsoft.com/office/powerpoint/2010/main" val="120079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AC4B7515-81C6-965B-E9F7-B17D7C8B107A}"/>
              </a:ext>
            </a:extLst>
          </p:cNvPr>
          <p:cNvPicPr>
            <a:picLocks noGrp="1" noChangeAspect="1"/>
          </p:cNvPicPr>
          <p:nvPr>
            <p:ph idx="1"/>
          </p:nvPr>
        </p:nvPicPr>
        <p:blipFill>
          <a:blip r:embed="rId2"/>
          <a:stretch>
            <a:fillRect/>
          </a:stretch>
        </p:blipFill>
        <p:spPr>
          <a:xfrm>
            <a:off x="192776" y="263995"/>
            <a:ext cx="10639929" cy="5715412"/>
          </a:xfrm>
        </p:spPr>
      </p:pic>
    </p:spTree>
    <p:extLst>
      <p:ext uri="{BB962C8B-B14F-4D97-AF65-F5344CB8AC3E}">
        <p14:creationId xmlns:p14="http://schemas.microsoft.com/office/powerpoint/2010/main" val="156964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D420-EFC8-F65E-344E-BE180C7A19D4}"/>
              </a:ext>
            </a:extLst>
          </p:cNvPr>
          <p:cNvSpPr>
            <a:spLocks noGrp="1"/>
          </p:cNvSpPr>
          <p:nvPr>
            <p:ph type="title"/>
          </p:nvPr>
        </p:nvSpPr>
        <p:spPr/>
        <p:txBody>
          <a:bodyPr/>
          <a:lstStyle/>
          <a:p>
            <a:r>
              <a:rPr lang="en-US" b="1">
                <a:ea typeface="+mj-lt"/>
                <a:cs typeface="+mj-lt"/>
              </a:rPr>
              <a:t>Distributional Hypothesis</a:t>
            </a:r>
            <a:endParaRPr lang="en-US" b="1">
              <a:cs typeface="Calibri Light"/>
            </a:endParaRPr>
          </a:p>
        </p:txBody>
      </p:sp>
      <p:sp>
        <p:nvSpPr>
          <p:cNvPr id="3" name="Content Placeholder 2">
            <a:extLst>
              <a:ext uri="{FF2B5EF4-FFF2-40B4-BE49-F238E27FC236}">
                <a16:creationId xmlns:a16="http://schemas.microsoft.com/office/drawing/2014/main" id="{03BB5567-1DBD-0060-BA83-97794959FF29}"/>
              </a:ext>
            </a:extLst>
          </p:cNvPr>
          <p:cNvSpPr>
            <a:spLocks noGrp="1"/>
          </p:cNvSpPr>
          <p:nvPr>
            <p:ph idx="1"/>
          </p:nvPr>
        </p:nvSpPr>
        <p:spPr>
          <a:xfrm>
            <a:off x="406880" y="1825625"/>
            <a:ext cx="11593901" cy="4351338"/>
          </a:xfrm>
        </p:spPr>
        <p:txBody>
          <a:bodyPr vert="horz" lIns="91440" tIns="45720" rIns="91440" bIns="45720" rtlCol="0" anchor="t">
            <a:normAutofit lnSpcReduction="10000"/>
          </a:bodyPr>
          <a:lstStyle/>
          <a:p>
            <a:r>
              <a:rPr lang="en-US" sz="3200" b="1">
                <a:ea typeface="+mn-lt"/>
                <a:cs typeface="+mn-lt"/>
              </a:rPr>
              <a:t>Distributional Hypothesis: Basic Intuition</a:t>
            </a:r>
            <a:endParaRPr lang="en-US" sz="3200" b="1">
              <a:cs typeface="Calibri" panose="020F0502020204030204"/>
            </a:endParaRPr>
          </a:p>
          <a:p>
            <a:r>
              <a:rPr lang="en-US" sz="3200">
                <a:ea typeface="+mn-lt"/>
                <a:cs typeface="+mn-lt"/>
              </a:rPr>
              <a:t>“The meaning of a word is its use in language.” (Wittgenstein,1953)</a:t>
            </a:r>
            <a:endParaRPr lang="en-US" sz="3200">
              <a:cs typeface="Calibri"/>
            </a:endParaRPr>
          </a:p>
          <a:p>
            <a:r>
              <a:rPr lang="en-US" sz="3200">
                <a:ea typeface="+mn-lt"/>
                <a:cs typeface="+mn-lt"/>
              </a:rPr>
              <a:t>“You know a word by the company it keeps.” (Firth, 1957)</a:t>
            </a:r>
            <a:endParaRPr lang="en-US" sz="3200">
              <a:cs typeface="Calibri" panose="020F0502020204030204"/>
            </a:endParaRPr>
          </a:p>
          <a:p>
            <a:r>
              <a:rPr lang="en-US" sz="3200">
                <a:ea typeface="+mn-lt"/>
                <a:cs typeface="+mn-lt"/>
              </a:rPr>
              <a:t>→ Word meaning (whatever it might be) is reflected in linguistic distributions.</a:t>
            </a:r>
            <a:endParaRPr lang="en-US" sz="3200">
              <a:cs typeface="Calibri"/>
            </a:endParaRPr>
          </a:p>
          <a:p>
            <a:r>
              <a:rPr lang="en-US" sz="3200">
                <a:ea typeface="+mn-lt"/>
                <a:cs typeface="+mn-lt"/>
              </a:rPr>
              <a:t>“Words that occur in the same contexts tend to have similar meanings.” (</a:t>
            </a:r>
            <a:r>
              <a:rPr lang="en-US" sz="3200" err="1">
                <a:ea typeface="+mn-lt"/>
                <a:cs typeface="+mn-lt"/>
              </a:rPr>
              <a:t>Zellig</a:t>
            </a:r>
            <a:r>
              <a:rPr lang="en-US" sz="3200">
                <a:ea typeface="+mn-lt"/>
                <a:cs typeface="+mn-lt"/>
              </a:rPr>
              <a:t> Harris, 1968)</a:t>
            </a:r>
            <a:endParaRPr lang="en-US" sz="3200">
              <a:cs typeface="Calibri" panose="020F0502020204030204"/>
            </a:endParaRPr>
          </a:p>
          <a:p>
            <a:r>
              <a:rPr lang="en-US" sz="3200">
                <a:ea typeface="+mn-lt"/>
                <a:cs typeface="+mn-lt"/>
              </a:rPr>
              <a:t> Semantically similar words tend to have similar distributional patterns.</a:t>
            </a:r>
            <a:endParaRPr lang="en-US" sz="3200">
              <a:cs typeface="Calibri" panose="020F0502020204030204"/>
            </a:endParaRPr>
          </a:p>
          <a:p>
            <a:endParaRPr lang="en-US"/>
          </a:p>
          <a:p>
            <a:endParaRPr lang="en-US">
              <a:cs typeface="Calibri"/>
            </a:endParaRPr>
          </a:p>
        </p:txBody>
      </p:sp>
    </p:spTree>
    <p:extLst>
      <p:ext uri="{BB962C8B-B14F-4D97-AF65-F5344CB8AC3E}">
        <p14:creationId xmlns:p14="http://schemas.microsoft.com/office/powerpoint/2010/main" val="37421667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999" y="290310"/>
            <a:ext cx="9448801" cy="742950"/>
          </a:xfrm>
        </p:spPr>
        <p:txBody>
          <a:bodyPr>
            <a:normAutofit fontScale="90000"/>
          </a:bodyPr>
          <a:lstStyle/>
          <a:p>
            <a:r>
              <a:rPr lang="en-US" dirty="0"/>
              <a:t>Computing PPMI on a term-context matrix</a:t>
            </a:r>
          </a:p>
        </p:txBody>
      </p:sp>
      <p:sp>
        <p:nvSpPr>
          <p:cNvPr id="3" name="Content Placeholder 2"/>
          <p:cNvSpPr>
            <a:spLocks noGrp="1"/>
          </p:cNvSpPr>
          <p:nvPr>
            <p:ph idx="1"/>
          </p:nvPr>
        </p:nvSpPr>
        <p:spPr>
          <a:xfrm>
            <a:off x="1066800" y="1421494"/>
            <a:ext cx="11201400" cy="3333750"/>
          </a:xfrm>
        </p:spPr>
        <p:txBody>
          <a:bodyPr>
            <a:normAutofit/>
          </a:bodyPr>
          <a:lstStyle/>
          <a:p>
            <a:r>
              <a:rPr lang="en-US" sz="3600" dirty="0"/>
              <a:t>Matrix </a:t>
            </a:r>
            <a:r>
              <a:rPr lang="en-US" sz="3600" dirty="0">
                <a:latin typeface="Times New Roman"/>
                <a:cs typeface="Times New Roman"/>
              </a:rPr>
              <a:t>F</a:t>
            </a:r>
            <a:r>
              <a:rPr lang="en-US" sz="3600" dirty="0"/>
              <a:t> with </a:t>
            </a:r>
            <a:r>
              <a:rPr lang="en-US" sz="3600" dirty="0">
                <a:latin typeface="Times New Roman"/>
                <a:cs typeface="Times New Roman"/>
              </a:rPr>
              <a:t>W</a:t>
            </a:r>
            <a:r>
              <a:rPr lang="en-US" sz="3600" dirty="0"/>
              <a:t> rows (words) and </a:t>
            </a:r>
            <a:r>
              <a:rPr lang="en-US" sz="3600" dirty="0">
                <a:latin typeface="Times New Roman"/>
                <a:cs typeface="Times New Roman"/>
              </a:rPr>
              <a:t>C</a:t>
            </a:r>
            <a:r>
              <a:rPr lang="en-US" sz="3600" dirty="0"/>
              <a:t> columns (contexts)</a:t>
            </a:r>
          </a:p>
          <a:p>
            <a:r>
              <a:rPr lang="en-US" sz="3600" dirty="0" err="1">
                <a:latin typeface="Times New Roman"/>
                <a:cs typeface="Times New Roman"/>
              </a:rPr>
              <a:t>f</a:t>
            </a:r>
            <a:r>
              <a:rPr lang="en-US" sz="3600" baseline="-25000" dirty="0" err="1">
                <a:latin typeface="Times New Roman"/>
                <a:cs typeface="Times New Roman"/>
              </a:rPr>
              <a:t>ij</a:t>
            </a:r>
            <a:r>
              <a:rPr lang="en-US" sz="3600" dirty="0"/>
              <a:t> is # of times </a:t>
            </a:r>
            <a:r>
              <a:rPr lang="en-US" sz="3600" dirty="0" err="1">
                <a:latin typeface="Times New Roman"/>
                <a:cs typeface="Times New Roman"/>
              </a:rPr>
              <a:t>w</a:t>
            </a:r>
            <a:r>
              <a:rPr lang="en-US" sz="3600" baseline="-25000" dirty="0" err="1">
                <a:latin typeface="Times New Roman"/>
                <a:cs typeface="Times New Roman"/>
              </a:rPr>
              <a:t>i</a:t>
            </a:r>
            <a:r>
              <a:rPr lang="en-US" sz="3600" dirty="0"/>
              <a:t> occurs in context </a:t>
            </a:r>
            <a:r>
              <a:rPr lang="en-US" sz="3600" dirty="0" err="1">
                <a:latin typeface="Times New Roman"/>
                <a:cs typeface="Times New Roman"/>
              </a:rPr>
              <a:t>c</a:t>
            </a:r>
            <a:r>
              <a:rPr lang="en-US" sz="3600" baseline="-25000" dirty="0" err="1">
                <a:latin typeface="Times New Roman"/>
                <a:cs typeface="Times New Roman"/>
              </a:rPr>
              <a:t>j</a:t>
            </a:r>
            <a:endParaRPr lang="en-US" sz="3600"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60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5690657" y="3084287"/>
            <a:ext cx="6531014" cy="1549399"/>
          </a:xfrm>
          <a:prstGeom prst="rect">
            <a:avLst/>
          </a:prstGeom>
        </p:spPr>
      </p:pic>
      <p:graphicFrame>
        <p:nvGraphicFramePr>
          <p:cNvPr id="6" name="Object 5"/>
          <p:cNvGraphicFramePr>
            <a:graphicFrameLocks noChangeAspect="1"/>
          </p:cNvGraphicFramePr>
          <p:nvPr>
            <p:extLst/>
          </p:nvPr>
        </p:nvGraphicFramePr>
        <p:xfrm>
          <a:off x="685800" y="3429000"/>
          <a:ext cx="1397907" cy="1168400"/>
        </p:xfrm>
        <a:graphic>
          <a:graphicData uri="http://schemas.openxmlformats.org/presentationml/2006/ole">
            <mc:AlternateContent xmlns:mc="http://schemas.openxmlformats.org/markup-compatibility/2006">
              <mc:Choice xmlns:v="urn:schemas-microsoft-com:vml" Requires="v">
                <p:oleObj spid="_x0000_s1046" name="Equation" r:id="rId4" imgW="850900" imgH="711200" progId="Equation.3">
                  <p:embed/>
                </p:oleObj>
              </mc:Choice>
              <mc:Fallback>
                <p:oleObj name="Equation" r:id="rId4" imgW="850900" imgH="711200" progId="Equation.3">
                  <p:embed/>
                  <p:pic>
                    <p:nvPicPr>
                      <p:cNvPr id="6" name="Object 5"/>
                      <p:cNvPicPr/>
                      <p:nvPr/>
                    </p:nvPicPr>
                    <p:blipFill>
                      <a:blip r:embed="rId5"/>
                      <a:stretch>
                        <a:fillRect/>
                      </a:stretch>
                    </p:blipFill>
                    <p:spPr>
                      <a:xfrm>
                        <a:off x="685800" y="3429000"/>
                        <a:ext cx="1397907" cy="11684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275872" y="3048000"/>
          <a:ext cx="1418771" cy="1627414"/>
        </p:xfrm>
        <a:graphic>
          <a:graphicData uri="http://schemas.openxmlformats.org/presentationml/2006/ole">
            <mc:AlternateContent xmlns:mc="http://schemas.openxmlformats.org/markup-compatibility/2006">
              <mc:Choice xmlns:v="urn:schemas-microsoft-com:vml" Requires="v">
                <p:oleObj spid="_x0000_s1047" name="Equation" r:id="rId6" imgW="863600" imgH="990600" progId="Equation.3">
                  <p:embed/>
                </p:oleObj>
              </mc:Choice>
              <mc:Fallback>
                <p:oleObj name="Equation" r:id="rId6" imgW="863600" imgH="990600" progId="Equation.3">
                  <p:embed/>
                  <p:pic>
                    <p:nvPicPr>
                      <p:cNvPr id="7" name="Object 6"/>
                      <p:cNvPicPr/>
                      <p:nvPr/>
                    </p:nvPicPr>
                    <p:blipFill>
                      <a:blip r:embed="rId7"/>
                      <a:stretch>
                        <a:fillRect/>
                      </a:stretch>
                    </p:blipFill>
                    <p:spPr>
                      <a:xfrm>
                        <a:off x="2275872" y="3048000"/>
                        <a:ext cx="1418771" cy="1627414"/>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3962400" y="3048000"/>
          <a:ext cx="1460500" cy="1585686"/>
        </p:xfrm>
        <a:graphic>
          <a:graphicData uri="http://schemas.openxmlformats.org/presentationml/2006/ole">
            <mc:AlternateContent xmlns:mc="http://schemas.openxmlformats.org/markup-compatibility/2006">
              <mc:Choice xmlns:v="urn:schemas-microsoft-com:vml" Requires="v">
                <p:oleObj spid="_x0000_s1048" name="Equation" r:id="rId8" imgW="889000" imgH="965200" progId="Equation.3">
                  <p:embed/>
                </p:oleObj>
              </mc:Choice>
              <mc:Fallback>
                <p:oleObj name="Equation" r:id="rId8" imgW="889000" imgH="965200" progId="Equation.3">
                  <p:embed/>
                  <p:pic>
                    <p:nvPicPr>
                      <p:cNvPr id="9" name="Object 8"/>
                      <p:cNvPicPr/>
                      <p:nvPr/>
                    </p:nvPicPr>
                    <p:blipFill>
                      <a:blip r:embed="rId9"/>
                      <a:stretch>
                        <a:fillRect/>
                      </a:stretch>
                    </p:blipFill>
                    <p:spPr>
                      <a:xfrm>
                        <a:off x="3962400" y="3048000"/>
                        <a:ext cx="1460500" cy="1585686"/>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990600" y="5130800"/>
          <a:ext cx="2570544" cy="1041400"/>
        </p:xfrm>
        <a:graphic>
          <a:graphicData uri="http://schemas.openxmlformats.org/presentationml/2006/ole">
            <mc:AlternateContent xmlns:mc="http://schemas.openxmlformats.org/markup-compatibility/2006">
              <mc:Choice xmlns:v="urn:schemas-microsoft-com:vml" Requires="v">
                <p:oleObj spid="_x0000_s1049" name="Equation" r:id="rId10" imgW="1130300" imgH="457200" progId="Equation.3">
                  <p:embed/>
                </p:oleObj>
              </mc:Choice>
              <mc:Fallback>
                <p:oleObj name="Equation" r:id="rId10" imgW="1130300" imgH="457200" progId="Equation.3">
                  <p:embed/>
                  <p:pic>
                    <p:nvPicPr>
                      <p:cNvPr id="10" name="Object 9"/>
                      <p:cNvPicPr/>
                      <p:nvPr/>
                    </p:nvPicPr>
                    <p:blipFill>
                      <a:blip r:embed="rId11"/>
                      <a:stretch>
                        <a:fillRect/>
                      </a:stretch>
                    </p:blipFill>
                    <p:spPr>
                      <a:xfrm>
                        <a:off x="990600" y="5130800"/>
                        <a:ext cx="2570544" cy="1041400"/>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223267" y="5029736"/>
          <a:ext cx="4420456" cy="1243528"/>
        </p:xfrm>
        <a:graphic>
          <a:graphicData uri="http://schemas.openxmlformats.org/presentationml/2006/ole">
            <mc:AlternateContent xmlns:mc="http://schemas.openxmlformats.org/markup-compatibility/2006">
              <mc:Choice xmlns:v="urn:schemas-microsoft-com:vml" Requires="v">
                <p:oleObj spid="_x0000_s1050" name="Equation" r:id="rId12" imgW="1943100" imgH="546100" progId="Equation.3">
                  <p:embed/>
                </p:oleObj>
              </mc:Choice>
              <mc:Fallback>
                <p:oleObj name="Equation" r:id="rId12" imgW="1943100" imgH="546100" progId="Equation.3">
                  <p:embed/>
                  <p:pic>
                    <p:nvPicPr>
                      <p:cNvPr id="11" name="Object 10"/>
                      <p:cNvPicPr/>
                      <p:nvPr/>
                    </p:nvPicPr>
                    <p:blipFill>
                      <a:blip r:embed="rId13"/>
                      <a:stretch>
                        <a:fillRect/>
                      </a:stretch>
                    </p:blipFill>
                    <p:spPr>
                      <a:xfrm>
                        <a:off x="4223267" y="5029736"/>
                        <a:ext cx="4420456" cy="1243528"/>
                      </a:xfrm>
                      <a:prstGeom prst="rect">
                        <a:avLst/>
                      </a:prstGeom>
                    </p:spPr>
                  </p:pic>
                </p:oleObj>
              </mc:Fallback>
            </mc:AlternateContent>
          </a:graphicData>
        </a:graphic>
      </p:graphicFrame>
    </p:spTree>
    <p:extLst>
      <p:ext uri="{BB962C8B-B14F-4D97-AF65-F5344CB8AC3E}">
        <p14:creationId xmlns:p14="http://schemas.microsoft.com/office/powerpoint/2010/main" val="3506906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95600"/>
            <a:ext cx="3124200" cy="1295400"/>
          </a:xfrm>
        </p:spPr>
        <p:txBody>
          <a:bodyPr>
            <a:normAutofit fontScale="77500" lnSpcReduction="20000"/>
          </a:bodyPr>
          <a:lstStyle/>
          <a:p>
            <a:pPr marL="0" indent="0"/>
            <a:r>
              <a:rPr lang="en-US" dirty="0"/>
              <a:t>p(w=</a:t>
            </a:r>
            <a:r>
              <a:rPr lang="en-US" dirty="0" err="1"/>
              <a:t>information,c</a:t>
            </a:r>
            <a:r>
              <a:rPr lang="en-US" dirty="0"/>
              <a:t>=data) = </a:t>
            </a:r>
          </a:p>
          <a:p>
            <a:pPr marL="0" indent="0"/>
            <a:r>
              <a:rPr lang="en-US" dirty="0"/>
              <a:t>p(w=information) =</a:t>
            </a:r>
          </a:p>
          <a:p>
            <a:pPr marL="0" indent="0"/>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61</a:t>
            </a:fld>
            <a:endParaRPr lang="en-US" dirty="0"/>
          </a:p>
        </p:txBody>
      </p:sp>
      <p:sp>
        <p:nvSpPr>
          <p:cNvPr id="8" name="TextBox 7"/>
          <p:cNvSpPr txBox="1"/>
          <p:nvPr/>
        </p:nvSpPr>
        <p:spPr>
          <a:xfrm>
            <a:off x="5070923" y="2819400"/>
            <a:ext cx="878767" cy="369332"/>
          </a:xfrm>
          <a:prstGeom prst="rect">
            <a:avLst/>
          </a:prstGeom>
          <a:noFill/>
        </p:spPr>
        <p:txBody>
          <a:bodyPr wrap="none" rtlCol="0">
            <a:spAutoFit/>
          </a:bodyPr>
          <a:lstStyle/>
          <a:p>
            <a:r>
              <a:rPr lang="en-US" dirty="0"/>
              <a:t>= .3399</a:t>
            </a:r>
          </a:p>
        </p:txBody>
      </p:sp>
      <p:sp>
        <p:nvSpPr>
          <p:cNvPr id="9" name="TextBox 8"/>
          <p:cNvSpPr txBox="1"/>
          <p:nvPr/>
        </p:nvSpPr>
        <p:spPr>
          <a:xfrm>
            <a:off x="3700229" y="2818935"/>
            <a:ext cx="1444626" cy="369332"/>
          </a:xfrm>
          <a:prstGeom prst="rect">
            <a:avLst/>
          </a:prstGeom>
          <a:noFill/>
        </p:spPr>
        <p:txBody>
          <a:bodyPr wrap="none" rtlCol="0">
            <a:spAutoFit/>
          </a:bodyPr>
          <a:lstStyle/>
          <a:p>
            <a:r>
              <a:rPr lang="en-US" dirty="0"/>
              <a:t>3982/111716</a:t>
            </a:r>
          </a:p>
        </p:txBody>
      </p:sp>
      <p:sp>
        <p:nvSpPr>
          <p:cNvPr id="10" name="TextBox 9"/>
          <p:cNvSpPr txBox="1"/>
          <p:nvPr/>
        </p:nvSpPr>
        <p:spPr>
          <a:xfrm>
            <a:off x="3091992" y="3212068"/>
            <a:ext cx="1327608" cy="369332"/>
          </a:xfrm>
          <a:prstGeom prst="rect">
            <a:avLst/>
          </a:prstGeom>
          <a:noFill/>
        </p:spPr>
        <p:txBody>
          <a:bodyPr wrap="none" rtlCol="0">
            <a:spAutoFit/>
          </a:bodyPr>
          <a:lstStyle/>
          <a:p>
            <a:r>
              <a:rPr lang="en-US" dirty="0"/>
              <a:t>7703/11716</a:t>
            </a:r>
          </a:p>
        </p:txBody>
      </p:sp>
      <p:sp>
        <p:nvSpPr>
          <p:cNvPr id="11" name="TextBox 10"/>
          <p:cNvSpPr txBox="1"/>
          <p:nvPr/>
        </p:nvSpPr>
        <p:spPr>
          <a:xfrm>
            <a:off x="4385123" y="3185630"/>
            <a:ext cx="878767" cy="369332"/>
          </a:xfrm>
          <a:prstGeom prst="rect">
            <a:avLst/>
          </a:prstGeom>
          <a:noFill/>
        </p:spPr>
        <p:txBody>
          <a:bodyPr wrap="none" rtlCol="0">
            <a:spAutoFit/>
          </a:bodyPr>
          <a:lstStyle/>
          <a:p>
            <a:r>
              <a:rPr lang="en-US" dirty="0"/>
              <a:t>= .6575</a:t>
            </a:r>
          </a:p>
        </p:txBody>
      </p:sp>
      <p:sp>
        <p:nvSpPr>
          <p:cNvPr id="12" name="TextBox 11"/>
          <p:cNvSpPr txBox="1"/>
          <p:nvPr/>
        </p:nvSpPr>
        <p:spPr>
          <a:xfrm>
            <a:off x="2022923" y="3642830"/>
            <a:ext cx="1327608" cy="369332"/>
          </a:xfrm>
          <a:prstGeom prst="rect">
            <a:avLst/>
          </a:prstGeom>
          <a:noFill/>
        </p:spPr>
        <p:txBody>
          <a:bodyPr wrap="none" rtlCol="0">
            <a:spAutoFit/>
          </a:bodyPr>
          <a:lstStyle/>
          <a:p>
            <a:r>
              <a:rPr lang="en-US" dirty="0"/>
              <a:t>5673/11716</a:t>
            </a:r>
          </a:p>
        </p:txBody>
      </p:sp>
      <p:sp>
        <p:nvSpPr>
          <p:cNvPr id="13" name="TextBox 12"/>
          <p:cNvSpPr txBox="1"/>
          <p:nvPr/>
        </p:nvSpPr>
        <p:spPr>
          <a:xfrm>
            <a:off x="3379754" y="3642830"/>
            <a:ext cx="1551803" cy="369332"/>
          </a:xfrm>
          <a:prstGeom prst="rect">
            <a:avLst/>
          </a:prstGeom>
          <a:noFill/>
        </p:spPr>
        <p:txBody>
          <a:bodyPr wrap="square" rtlCol="0">
            <a:spAutoFit/>
          </a:bodyPr>
          <a:lstStyle/>
          <a:p>
            <a:r>
              <a:rPr lang="en-US" dirty="0"/>
              <a:t>= .4842</a:t>
            </a:r>
          </a:p>
        </p:txBody>
      </p:sp>
      <p:graphicFrame>
        <p:nvGraphicFramePr>
          <p:cNvPr id="14" name="Object 13"/>
          <p:cNvGraphicFramePr>
            <a:graphicFrameLocks noChangeAspect="1"/>
          </p:cNvGraphicFramePr>
          <p:nvPr>
            <p:extLst/>
          </p:nvPr>
        </p:nvGraphicFramePr>
        <p:xfrm>
          <a:off x="990600" y="632459"/>
          <a:ext cx="1981202" cy="1655931"/>
        </p:xfrm>
        <a:graphic>
          <a:graphicData uri="http://schemas.openxmlformats.org/presentationml/2006/ole">
            <mc:AlternateContent xmlns:mc="http://schemas.openxmlformats.org/markup-compatibility/2006">
              <mc:Choice xmlns:v="urn:schemas-microsoft-com:vml" Requires="v">
                <p:oleObj spid="_x0000_s2062" name="Equation" r:id="rId3" imgW="850900" imgH="711200" progId="Equation.3">
                  <p:embed/>
                </p:oleObj>
              </mc:Choice>
              <mc:Fallback>
                <p:oleObj name="Equation" r:id="rId3" imgW="850900" imgH="711200" progId="Equation.3">
                  <p:embed/>
                  <p:pic>
                    <p:nvPicPr>
                      <p:cNvPr id="14" name="Object 13"/>
                      <p:cNvPicPr/>
                      <p:nvPr/>
                    </p:nvPicPr>
                    <p:blipFill>
                      <a:blip r:embed="rId4"/>
                      <a:stretch>
                        <a:fillRect/>
                      </a:stretch>
                    </p:blipFill>
                    <p:spPr>
                      <a:xfrm>
                        <a:off x="990600" y="632459"/>
                        <a:ext cx="1981202" cy="1655931"/>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6725882" y="2631592"/>
          <a:ext cx="1631583" cy="1295400"/>
        </p:xfrm>
        <a:graphic>
          <a:graphicData uri="http://schemas.openxmlformats.org/presentationml/2006/ole">
            <mc:AlternateContent xmlns:mc="http://schemas.openxmlformats.org/markup-compatibility/2006">
              <mc:Choice xmlns:v="urn:schemas-microsoft-com:vml" Requires="v">
                <p:oleObj spid="_x0000_s2063" name="Equation" r:id="rId5" imgW="863600" imgH="685800" progId="Equation.3">
                  <p:embed/>
                </p:oleObj>
              </mc:Choice>
              <mc:Fallback>
                <p:oleObj name="Equation" r:id="rId5" imgW="863600" imgH="685800" progId="Equation.3">
                  <p:embed/>
                  <p:pic>
                    <p:nvPicPr>
                      <p:cNvPr id="15" name="Object 14"/>
                      <p:cNvPicPr/>
                      <p:nvPr/>
                    </p:nvPicPr>
                    <p:blipFill>
                      <a:blip r:embed="rId6"/>
                      <a:stretch>
                        <a:fillRect/>
                      </a:stretch>
                    </p:blipFill>
                    <p:spPr>
                      <a:xfrm>
                        <a:off x="6725882" y="2631592"/>
                        <a:ext cx="1631583" cy="1295400"/>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8957311" y="2686128"/>
          <a:ext cx="1599162" cy="1259432"/>
        </p:xfrm>
        <a:graphic>
          <a:graphicData uri="http://schemas.openxmlformats.org/presentationml/2006/ole">
            <mc:AlternateContent xmlns:mc="http://schemas.openxmlformats.org/markup-compatibility/2006">
              <mc:Choice xmlns:v="urn:schemas-microsoft-com:vml" Requires="v">
                <p:oleObj spid="_x0000_s2064" name="Equation" r:id="rId7" imgW="838200" imgH="660400" progId="Equation.3">
                  <p:embed/>
                </p:oleObj>
              </mc:Choice>
              <mc:Fallback>
                <p:oleObj name="Equation" r:id="rId7" imgW="838200" imgH="660400" progId="Equation.3">
                  <p:embed/>
                  <p:pic>
                    <p:nvPicPr>
                      <p:cNvPr id="16" name="Object 15"/>
                      <p:cNvPicPr/>
                      <p:nvPr/>
                    </p:nvPicPr>
                    <p:blipFill>
                      <a:blip r:embed="rId8"/>
                      <a:stretch>
                        <a:fillRect/>
                      </a:stretch>
                    </p:blipFill>
                    <p:spPr>
                      <a:xfrm>
                        <a:off x="8957311" y="2686128"/>
                        <a:ext cx="1599162" cy="1259432"/>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E56493-5061-CC40-8AAD-4E4A6D7DB9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1816" y="294248"/>
            <a:ext cx="7574907" cy="1797050"/>
          </a:xfrm>
          <a:prstGeom prst="rect">
            <a:avLst/>
          </a:prstGeom>
        </p:spPr>
      </p:pic>
      <p:pic>
        <p:nvPicPr>
          <p:cNvPr id="18" name="Picture 17">
            <a:extLst>
              <a:ext uri="{FF2B5EF4-FFF2-40B4-BE49-F238E27FC236}">
                <a16:creationId xmlns:a16="http://schemas.microsoft.com/office/drawing/2014/main" id="{05D2D9A6-F9EF-DD4A-9086-E79EE061FD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9800" y="4394200"/>
            <a:ext cx="8483600" cy="2235200"/>
          </a:xfrm>
          <a:prstGeom prst="rect">
            <a:avLst/>
          </a:prstGeom>
        </p:spPr>
      </p:pic>
    </p:spTree>
    <p:extLst>
      <p:ext uri="{BB962C8B-B14F-4D97-AF65-F5344CB8AC3E}">
        <p14:creationId xmlns:p14="http://schemas.microsoft.com/office/powerpoint/2010/main" val="392037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graphicFrame>
        <p:nvGraphicFramePr>
          <p:cNvPr id="8" name="Object 7"/>
          <p:cNvGraphicFramePr>
            <a:graphicFrameLocks noChangeAspect="1"/>
          </p:cNvGraphicFramePr>
          <p:nvPr>
            <p:extLst/>
          </p:nvPr>
        </p:nvGraphicFramePr>
        <p:xfrm>
          <a:off x="457200" y="791151"/>
          <a:ext cx="2828389" cy="1144420"/>
        </p:xfrm>
        <a:graphic>
          <a:graphicData uri="http://schemas.openxmlformats.org/presentationml/2006/ole">
            <mc:AlternateContent xmlns:mc="http://schemas.openxmlformats.org/markup-compatibility/2006">
              <mc:Choice xmlns:v="urn:schemas-microsoft-com:vml" Requires="v">
                <p:oleObj spid="_x0000_s3078" name="Equation" r:id="rId3" imgW="1130300" imgH="457200" progId="Equation.3">
                  <p:embed/>
                </p:oleObj>
              </mc:Choice>
              <mc:Fallback>
                <p:oleObj name="Equation" r:id="rId3" imgW="1130300" imgH="457200" progId="Equation.3">
                  <p:embed/>
                  <p:pic>
                    <p:nvPicPr>
                      <p:cNvPr id="8" name="Object 7"/>
                      <p:cNvPicPr/>
                      <p:nvPr/>
                    </p:nvPicPr>
                    <p:blipFill>
                      <a:blip r:embed="rId4"/>
                      <a:stretch>
                        <a:fillRect/>
                      </a:stretch>
                    </p:blipFill>
                    <p:spPr>
                      <a:xfrm>
                        <a:off x="457200" y="791151"/>
                        <a:ext cx="2828389" cy="1144420"/>
                      </a:xfrm>
                      <a:prstGeom prst="rect">
                        <a:avLst/>
                      </a:prstGeom>
                    </p:spPr>
                  </p:pic>
                </p:oleObj>
              </mc:Fallback>
            </mc:AlternateContent>
          </a:graphicData>
        </a:graphic>
      </p:graphicFrame>
      <p:sp>
        <p:nvSpPr>
          <p:cNvPr id="9" name="Content Placeholder 8"/>
          <p:cNvSpPr>
            <a:spLocks noGrp="1"/>
          </p:cNvSpPr>
          <p:nvPr>
            <p:ph idx="1"/>
          </p:nvPr>
        </p:nvSpPr>
        <p:spPr>
          <a:xfrm>
            <a:off x="457200" y="3263900"/>
            <a:ext cx="4762499" cy="609600"/>
          </a:xfrm>
        </p:spPr>
        <p:txBody>
          <a:bodyPr>
            <a:noAutofit/>
          </a:bodyPr>
          <a:lstStyle/>
          <a:p>
            <a:r>
              <a:rPr lang="en-US" sz="3000" dirty="0" err="1"/>
              <a:t>pmi</a:t>
            </a:r>
            <a:r>
              <a:rPr lang="en-US" sz="3000" dirty="0"/>
              <a:t>(</a:t>
            </a:r>
            <a:r>
              <a:rPr lang="en-US" sz="3000" dirty="0" err="1"/>
              <a:t>information,data</a:t>
            </a:r>
            <a:r>
              <a:rPr lang="en-US" sz="3000" dirty="0"/>
              <a:t>) = log</a:t>
            </a:r>
            <a:r>
              <a:rPr lang="en-US" sz="3000" baseline="-25000" dirty="0"/>
              <a:t>2</a:t>
            </a:r>
            <a:r>
              <a:rPr lang="en-US" sz="3000" dirty="0"/>
              <a:t> (</a:t>
            </a:r>
          </a:p>
        </p:txBody>
      </p:sp>
      <p:sp>
        <p:nvSpPr>
          <p:cNvPr id="12" name="Content Placeholder 8"/>
          <p:cNvSpPr txBox="1">
            <a:spLocks/>
          </p:cNvSpPr>
          <p:nvPr/>
        </p:nvSpPr>
        <p:spPr bwMode="auto">
          <a:xfrm>
            <a:off x="4953000" y="3200400"/>
            <a:ext cx="16764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.3399 /</a:t>
            </a:r>
          </a:p>
        </p:txBody>
      </p:sp>
      <p:sp>
        <p:nvSpPr>
          <p:cNvPr id="13" name="Content Placeholder 8"/>
          <p:cNvSpPr txBox="1">
            <a:spLocks/>
          </p:cNvSpPr>
          <p:nvPr/>
        </p:nvSpPr>
        <p:spPr bwMode="auto">
          <a:xfrm>
            <a:off x="6239154" y="3200400"/>
            <a:ext cx="2828645" cy="609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(.6575*.4842) )</a:t>
            </a:r>
          </a:p>
        </p:txBody>
      </p:sp>
      <p:sp>
        <p:nvSpPr>
          <p:cNvPr id="14" name="Content Placeholder 8"/>
          <p:cNvSpPr txBox="1">
            <a:spLocks/>
          </p:cNvSpPr>
          <p:nvPr/>
        </p:nvSpPr>
        <p:spPr bwMode="auto">
          <a:xfrm>
            <a:off x="8589989" y="3200400"/>
            <a:ext cx="2306611" cy="609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 = .0944</a:t>
            </a:r>
          </a:p>
        </p:txBody>
      </p:sp>
      <p:pic>
        <p:nvPicPr>
          <p:cNvPr id="15" name="Picture 14">
            <a:extLst>
              <a:ext uri="{FF2B5EF4-FFF2-40B4-BE49-F238E27FC236}">
                <a16:creationId xmlns:a16="http://schemas.microsoft.com/office/drawing/2014/main" id="{39154094-ECC3-B44A-AF53-11ABF1AC1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4974" y="288322"/>
            <a:ext cx="8160522" cy="2150078"/>
          </a:xfrm>
          <a:prstGeom prst="rect">
            <a:avLst/>
          </a:prstGeom>
        </p:spPr>
      </p:pic>
      <p:pic>
        <p:nvPicPr>
          <p:cNvPr id="5" name="Picture 4">
            <a:extLst>
              <a:ext uri="{FF2B5EF4-FFF2-40B4-BE49-F238E27FC236}">
                <a16:creationId xmlns:a16="http://schemas.microsoft.com/office/drawing/2014/main" id="{5219A392-45AB-1C44-9648-0390F10A03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514" y="4809714"/>
            <a:ext cx="10396102" cy="1727449"/>
          </a:xfrm>
          <a:prstGeom prst="rect">
            <a:avLst/>
          </a:prstGeom>
        </p:spPr>
      </p:pic>
      <p:sp>
        <p:nvSpPr>
          <p:cNvPr id="6" name="TextBox 5">
            <a:extLst>
              <a:ext uri="{FF2B5EF4-FFF2-40B4-BE49-F238E27FC236}">
                <a16:creationId xmlns:a16="http://schemas.microsoft.com/office/drawing/2014/main" id="{E77C272B-C078-9749-84D5-5B6C644D4542}"/>
              </a:ext>
            </a:extLst>
          </p:cNvPr>
          <p:cNvSpPr txBox="1"/>
          <p:nvPr/>
        </p:nvSpPr>
        <p:spPr>
          <a:xfrm>
            <a:off x="539165" y="4046990"/>
            <a:ext cx="7680629" cy="553998"/>
          </a:xfrm>
          <a:prstGeom prst="rect">
            <a:avLst/>
          </a:prstGeom>
          <a:noFill/>
        </p:spPr>
        <p:txBody>
          <a:bodyPr wrap="none" rtlCol="0">
            <a:spAutoFit/>
          </a:bodyPr>
          <a:lstStyle/>
          <a:p>
            <a:r>
              <a:rPr lang="en-US" sz="3000" dirty="0"/>
              <a:t>Resulting PPMI matrix (negatives replaced by 0) </a:t>
            </a:r>
          </a:p>
        </p:txBody>
      </p:sp>
    </p:spTree>
    <p:extLst>
      <p:ext uri="{BB962C8B-B14F-4D97-AF65-F5344CB8AC3E}">
        <p14:creationId xmlns:p14="http://schemas.microsoft.com/office/powerpoint/2010/main" val="67588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PMI</a:t>
            </a:r>
          </a:p>
        </p:txBody>
      </p:sp>
      <p:sp>
        <p:nvSpPr>
          <p:cNvPr id="3" name="Content Placeholder 2"/>
          <p:cNvSpPr>
            <a:spLocks noGrp="1"/>
          </p:cNvSpPr>
          <p:nvPr>
            <p:ph idx="1"/>
          </p:nvPr>
        </p:nvSpPr>
        <p:spPr/>
        <p:txBody>
          <a:bodyPr/>
          <a:lstStyle/>
          <a:p>
            <a:r>
              <a:rPr lang="en-US" sz="3600" dirty="0"/>
              <a:t>PMI is biased toward infrequent events</a:t>
            </a:r>
          </a:p>
          <a:p>
            <a:pPr lvl="1"/>
            <a:r>
              <a:rPr lang="en-US" dirty="0"/>
              <a:t>Very rare words have very high PMI values</a:t>
            </a:r>
          </a:p>
          <a:p>
            <a:r>
              <a:rPr lang="en-US" sz="3600" dirty="0"/>
              <a:t>Two solutions:</a:t>
            </a:r>
          </a:p>
          <a:p>
            <a:pPr lvl="1"/>
            <a:r>
              <a:rPr lang="en-US" dirty="0"/>
              <a:t>Give rare words slightly higher probabilities</a:t>
            </a:r>
          </a:p>
          <a:p>
            <a:pPr lvl="1"/>
            <a:r>
              <a:rPr lang="en-US" dirty="0"/>
              <a:t>Use add-one smoothing (which has a similar effect)</a:t>
            </a:r>
          </a:p>
          <a:p>
            <a:pPr lvl="1"/>
            <a:endParaRPr lang="en-US" dirty="0"/>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p:spTree>
    <p:extLst>
      <p:ext uri="{BB962C8B-B14F-4D97-AF65-F5344CB8AC3E}">
        <p14:creationId xmlns:p14="http://schemas.microsoft.com/office/powerpoint/2010/main" val="4224434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5774"/>
            <a:ext cx="11300740" cy="895350"/>
          </a:xfrm>
        </p:spPr>
        <p:txBody>
          <a:bodyPr>
            <a:noAutofit/>
          </a:bodyPr>
          <a:lstStyle/>
          <a:p>
            <a:r>
              <a:rPr lang="en-US" sz="4400" dirty="0"/>
              <a:t>Weighting PMI: Giving rare context words slightly higher probability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92670" y="1633414"/>
                <a:ext cx="10287000" cy="5224586"/>
              </a:xfrm>
            </p:spPr>
            <p:txBody>
              <a:bodyPr>
                <a:normAutofit/>
              </a:bodyPr>
              <a:lstStyle/>
              <a:p>
                <a:r>
                  <a:rPr lang="en-US" sz="3200" dirty="0" smtClean="0"/>
                  <a:t>Raise the context probabilities to </a:t>
                </a:r>
                <a14:m>
                  <m:oMath xmlns:m="http://schemas.openxmlformats.org/officeDocument/2006/math">
                    <m:r>
                      <a:rPr lang="en-US" sz="3200" i="1">
                        <a:latin typeface="Cambria Math" charset="0"/>
                        <a:ea typeface="Cambria Math" charset="0"/>
                        <a:cs typeface="Cambria Math" charset="0"/>
                      </a:rPr>
                      <m:t>𝛼</m:t>
                    </m:r>
                    <m:r>
                      <a:rPr lang="en-US" sz="3200" i="1">
                        <a:latin typeface="Cambria Math" charset="0"/>
                        <a:ea typeface="Cambria Math" charset="0"/>
                        <a:cs typeface="Cambria Math" charset="0"/>
                      </a:rPr>
                      <m:t>=0.75</m:t>
                    </m:r>
                  </m:oMath>
                </a14:m>
                <a:r>
                  <a:rPr lang="en-US" sz="3200" dirty="0"/>
                  <a:t>:</a:t>
                </a:r>
              </a:p>
              <a:p>
                <a:endParaRPr lang="en-US" sz="3200" dirty="0"/>
              </a:p>
              <a:p>
                <a:endParaRPr lang="en-US" sz="3200" dirty="0"/>
              </a:p>
              <a:p>
                <a:endParaRPr lang="en-US" sz="1200" dirty="0"/>
              </a:p>
              <a:p>
                <a:endParaRPr lang="en-US" sz="3200" dirty="0"/>
              </a:p>
              <a:p>
                <a:r>
                  <a:rPr lang="en-US" sz="3200" dirty="0"/>
                  <a:t>This helps because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r>
                      <a:rPr lang="en-US" sz="3200" i="1">
                        <a:latin typeface="Cambria Math" charset="0"/>
                        <a:ea typeface="Cambria Math" charset="0"/>
                        <a:cs typeface="Cambria Math" charset="0"/>
                      </a:rPr>
                      <m:t>&gt;</m:t>
                    </m:r>
                    <m:r>
                      <a:rPr lang="en-US" sz="3200" i="1">
                        <a:latin typeface="Cambria Math" charset="0"/>
                        <a:ea typeface="Cambria Math" charset="0"/>
                        <a:cs typeface="Cambria Math" charset="0"/>
                      </a:rPr>
                      <m:t>𝑃</m:t>
                    </m:r>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oMath>
                </a14:m>
                <a:r>
                  <a:rPr lang="en-US" sz="3200" dirty="0"/>
                  <a:t> for rare </a:t>
                </a:r>
                <a:r>
                  <a:rPr lang="en-US" sz="3200" i="1" dirty="0"/>
                  <a:t>c</a:t>
                </a:r>
              </a:p>
              <a:p>
                <a:r>
                  <a:rPr lang="en-US" sz="3200" dirty="0"/>
                  <a:t>Consider two events, P(a) = .99 and P(b)=.01</a:t>
                </a:r>
              </a:p>
              <a:p>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b="0" i="1" dirty="0" smtClean="0">
                            <a:latin typeface="Cambria Math" panose="02040503050406030204" pitchFamily="18" charset="0"/>
                            <a:ea typeface="Cambria Math" charset="0"/>
                            <a:cs typeface="Cambria Math" charset="0"/>
                          </a:rPr>
                          <m:t>     </m:t>
                        </m:r>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𝑎</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=.97</m:t>
                    </m:r>
                  </m:oMath>
                </a14:m>
                <a:r>
                  <a:rPr lang="en-US" sz="3200" dirty="0"/>
                  <a:t>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𝑏</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m:t>
                            </m:r>
                            <m:r>
                              <a:rPr lang="en-US" sz="3200" b="0" i="1" smtClean="0">
                                <a:latin typeface="Cambria Math" panose="02040503050406030204" pitchFamily="18" charset="0"/>
                                <a:ea typeface="Cambria Math" charset="0"/>
                                <a:cs typeface="Cambria Math" charset="0"/>
                              </a:rPr>
                              <m:t>99</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=.03</m:t>
                    </m:r>
                  </m:oMath>
                </a14:m>
                <a:endParaRPr lang="en-US" sz="3200" dirty="0"/>
              </a:p>
              <a:p>
                <a:endParaRPr lang="en-US" sz="3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92670" y="1633414"/>
                <a:ext cx="10287000" cy="5224586"/>
              </a:xfrm>
              <a:blipFill>
                <a:blip r:embed="rId3"/>
                <a:stretch>
                  <a:fillRect l="-1363" t="-2334"/>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z="1100" smtClean="0"/>
              <a:pPr/>
              <a:t>64</a:t>
            </a:fld>
            <a:endParaRPr lang="en-US" sz="11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2286000"/>
            <a:ext cx="5335405" cy="1884963"/>
          </a:xfrm>
          <a:prstGeom prst="rect">
            <a:avLst/>
          </a:prstGeom>
        </p:spPr>
      </p:pic>
      <p:pic>
        <p:nvPicPr>
          <p:cNvPr id="6" name="Picture 5"/>
          <p:cNvPicPr>
            <a:picLocks noChangeAspect="1"/>
          </p:cNvPicPr>
          <p:nvPr/>
        </p:nvPicPr>
        <p:blipFill>
          <a:blip r:embed="rId5"/>
          <a:stretch>
            <a:fillRect/>
          </a:stretch>
        </p:blipFill>
        <p:spPr>
          <a:xfrm>
            <a:off x="8379193" y="2209800"/>
            <a:ext cx="3609975" cy="1600200"/>
          </a:xfrm>
          <a:prstGeom prst="rect">
            <a:avLst/>
          </a:prstGeom>
        </p:spPr>
      </p:pic>
    </p:spTree>
    <p:extLst>
      <p:ext uri="{BB962C8B-B14F-4D97-AF65-F5344CB8AC3E}">
        <p14:creationId xmlns:p14="http://schemas.microsoft.com/office/powerpoint/2010/main" val="37791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2079336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4146520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p:spTree>
    <p:extLst>
      <p:ext uri="{BB962C8B-B14F-4D97-AF65-F5344CB8AC3E}">
        <p14:creationId xmlns:p14="http://schemas.microsoft.com/office/powerpoint/2010/main" val="1796967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68</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26541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69</a:t>
            </a:fld>
            <a:endParaRPr lang="en-US"/>
          </a:p>
        </p:txBody>
      </p:sp>
      <p:graphicFrame>
        <p:nvGraphicFramePr>
          <p:cNvPr id="10" name="Content Placeholder 3"/>
          <p:cNvGraphicFramePr>
            <a:graphicFrameLocks noChangeAspect="1"/>
          </p:cNvGraphicFramePr>
          <p:nvPr>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spid="_x0000_s4102" name="Equation" r:id="rId4" imgW="2921000" imgH="673100" progId="Equation.3">
                  <p:embed/>
                </p:oleObj>
              </mc:Choice>
              <mc:Fallback>
                <p:oleObj name="Equation" r:id="rId4" imgW="2921000" imgH="673100" progId="Equation.3">
                  <p:embed/>
                  <p:pic>
                    <p:nvPicPr>
                      <p:cNvPr id="10" name="Content Placeholder 3"/>
                      <p:cNvPicPr>
                        <a:picLocks noChangeAspect="1" noChangeArrowheads="1"/>
                      </p:cNvPicPr>
                      <p:nvPr/>
                    </p:nvPicPr>
                    <p:blipFill>
                      <a:blip r:embed="rId5"/>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6">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7">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7">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6">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280597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AA55-AA7C-9BB2-5BFD-57048B496A57}"/>
              </a:ext>
            </a:extLst>
          </p:cNvPr>
          <p:cNvSpPr>
            <a:spLocks noGrp="1"/>
          </p:cNvSpPr>
          <p:nvPr>
            <p:ph type="title"/>
          </p:nvPr>
        </p:nvSpPr>
        <p:spPr>
          <a:xfrm>
            <a:off x="219974" y="221351"/>
            <a:ext cx="11004430" cy="1339940"/>
          </a:xfrm>
        </p:spPr>
        <p:txBody>
          <a:bodyPr/>
          <a:lstStyle/>
          <a:p>
            <a:pPr>
              <a:spcBef>
                <a:spcPts val="1000"/>
              </a:spcBef>
            </a:pPr>
            <a:r>
              <a:rPr lang="en-US" sz="4000" b="1">
                <a:latin typeface="Calibri"/>
                <a:cs typeface="Calibri"/>
              </a:rPr>
              <a:t>Distributional Semantics: a linguistic perspective</a:t>
            </a:r>
            <a:endParaRPr lang="en-US"/>
          </a:p>
          <a:p>
            <a:endParaRPr lang="en-US">
              <a:cs typeface="Calibri Light"/>
            </a:endParaRPr>
          </a:p>
        </p:txBody>
      </p:sp>
      <p:sp>
        <p:nvSpPr>
          <p:cNvPr id="3" name="Content Placeholder 2">
            <a:extLst>
              <a:ext uri="{FF2B5EF4-FFF2-40B4-BE49-F238E27FC236}">
                <a16:creationId xmlns:a16="http://schemas.microsoft.com/office/drawing/2014/main" id="{88DA5EE2-6380-5192-8D63-EA81B5746CE9}"/>
              </a:ext>
            </a:extLst>
          </p:cNvPr>
          <p:cNvSpPr>
            <a:spLocks noGrp="1"/>
          </p:cNvSpPr>
          <p:nvPr>
            <p:ph idx="1"/>
          </p:nvPr>
        </p:nvSpPr>
        <p:spPr>
          <a:xfrm>
            <a:off x="133709" y="1394304"/>
            <a:ext cx="11694543" cy="5242734"/>
          </a:xfrm>
        </p:spPr>
        <p:txBody>
          <a:bodyPr vert="horz" lIns="91440" tIns="45720" rIns="91440" bIns="45720" rtlCol="0" anchor="t">
            <a:normAutofit/>
          </a:bodyPr>
          <a:lstStyle/>
          <a:p>
            <a:endParaRPr lang="en-US"/>
          </a:p>
          <a:p>
            <a:pPr algn="just"/>
            <a:r>
              <a:rPr lang="en-US">
                <a:ea typeface="+mn-lt"/>
                <a:cs typeface="+mn-lt"/>
              </a:rPr>
              <a:t>“If linguistics is to deal with meaning, it can only do so through distributional analysis.” (</a:t>
            </a:r>
            <a:r>
              <a:rPr lang="en-US" err="1">
                <a:ea typeface="+mn-lt"/>
                <a:cs typeface="+mn-lt"/>
              </a:rPr>
              <a:t>Zellig</a:t>
            </a:r>
            <a:r>
              <a:rPr lang="en-US">
                <a:ea typeface="+mn-lt"/>
                <a:cs typeface="+mn-lt"/>
              </a:rPr>
              <a:t> Harris)</a:t>
            </a:r>
            <a:endParaRPr lang="en-US">
              <a:cs typeface="Calibri" panose="020F0502020204030204"/>
            </a:endParaRPr>
          </a:p>
          <a:p>
            <a:pPr algn="just"/>
            <a:endParaRPr lang="en-US">
              <a:cs typeface="Calibri" panose="020F0502020204030204"/>
            </a:endParaRPr>
          </a:p>
          <a:p>
            <a:pPr algn="just"/>
            <a:r>
              <a:rPr lang="en-US">
                <a:ea typeface="+mn-lt"/>
                <a:cs typeface="+mn-lt"/>
              </a:rPr>
              <a:t>“If we consider words or morphemes A and B to be more different in meaning than A and C, then we will often find that the distributions of A and B are more different than the distributions of A and C. </a:t>
            </a:r>
          </a:p>
          <a:p>
            <a:pPr algn="just"/>
            <a:endParaRPr lang="en-US">
              <a:ea typeface="+mn-lt"/>
              <a:cs typeface="+mn-lt"/>
            </a:endParaRPr>
          </a:p>
          <a:p>
            <a:pPr algn="just"/>
            <a:r>
              <a:rPr lang="en-US">
                <a:ea typeface="+mn-lt"/>
                <a:cs typeface="+mn-lt"/>
              </a:rPr>
              <a:t>In other words, difference in meaning correlates with difference of distribution.” (</a:t>
            </a:r>
            <a:r>
              <a:rPr lang="en-US" err="1">
                <a:ea typeface="+mn-lt"/>
                <a:cs typeface="+mn-lt"/>
              </a:rPr>
              <a:t>Zellig</a:t>
            </a:r>
            <a:r>
              <a:rPr lang="en-US">
                <a:ea typeface="+mn-lt"/>
                <a:cs typeface="+mn-lt"/>
              </a:rPr>
              <a:t> Harris, “Distributional Structure”)</a:t>
            </a:r>
            <a:endParaRPr lang="en-US">
              <a:cs typeface="Calibri" panose="020F0502020204030204"/>
            </a:endParaRPr>
          </a:p>
          <a:p>
            <a:pPr algn="just"/>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3300497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898422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1352"/>
          </a:xfrm>
        </p:spPr>
        <p:txBody>
          <a:bodyPr>
            <a:normAutofit fontScale="90000"/>
          </a:bodyPr>
          <a:lstStyle/>
          <a:p>
            <a:r>
              <a:rPr lang="en-US" b="1" dirty="0" smtClean="0"/>
              <a:t>Word2Vec</a:t>
            </a:r>
            <a:endParaRPr lang="en-IN" b="1" dirty="0"/>
          </a:p>
        </p:txBody>
      </p:sp>
      <p:sp>
        <p:nvSpPr>
          <p:cNvPr id="3" name="Content Placeholder 2"/>
          <p:cNvSpPr>
            <a:spLocks noGrp="1"/>
          </p:cNvSpPr>
          <p:nvPr>
            <p:ph idx="1"/>
          </p:nvPr>
        </p:nvSpPr>
        <p:spPr>
          <a:xfrm>
            <a:off x="222738" y="1192578"/>
            <a:ext cx="11620500" cy="5164260"/>
          </a:xfrm>
        </p:spPr>
        <p:txBody>
          <a:bodyPr/>
          <a:lstStyle/>
          <a:p>
            <a:r>
              <a:rPr lang="en-US" dirty="0"/>
              <a:t>Word Embedding is a language modeling technique used for mapping words to vectors of real numbers. </a:t>
            </a:r>
            <a:endParaRPr lang="en-US" dirty="0" smtClean="0"/>
          </a:p>
          <a:p>
            <a:endParaRPr lang="en-US" dirty="0" smtClean="0"/>
          </a:p>
          <a:p>
            <a:endParaRPr lang="en-US" dirty="0" smtClean="0"/>
          </a:p>
          <a:p>
            <a:r>
              <a:rPr lang="en-US" dirty="0" smtClean="0"/>
              <a:t>It </a:t>
            </a:r>
            <a:r>
              <a:rPr lang="en-US" dirty="0"/>
              <a:t>represents words or phrases in vector space with several dimensions. </a:t>
            </a:r>
            <a:endParaRPr lang="en-US" dirty="0" smtClean="0"/>
          </a:p>
          <a:p>
            <a:endParaRPr lang="en-US" dirty="0" smtClean="0"/>
          </a:p>
          <a:p>
            <a:endParaRPr lang="en-US" dirty="0"/>
          </a:p>
          <a:p>
            <a:r>
              <a:rPr lang="en-US" dirty="0" smtClean="0"/>
              <a:t>Word </a:t>
            </a:r>
            <a:r>
              <a:rPr lang="en-US" dirty="0"/>
              <a:t>embeddings can be generated using various methods like neural networks, co-occurrence matrix, probabilistic models, etc. </a:t>
            </a:r>
            <a:endParaRPr lang="en-IN" dirty="0"/>
          </a:p>
        </p:txBody>
      </p:sp>
    </p:spTree>
    <p:extLst>
      <p:ext uri="{BB962C8B-B14F-4D97-AF65-F5344CB8AC3E}">
        <p14:creationId xmlns:p14="http://schemas.microsoft.com/office/powerpoint/2010/main" val="801597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endParaRPr lang="en-IN" dirty="0"/>
          </a:p>
        </p:txBody>
      </p:sp>
      <p:sp>
        <p:nvSpPr>
          <p:cNvPr id="3" name="Content Placeholder 2"/>
          <p:cNvSpPr>
            <a:spLocks noGrp="1"/>
          </p:cNvSpPr>
          <p:nvPr>
            <p:ph idx="1"/>
          </p:nvPr>
        </p:nvSpPr>
        <p:spPr>
          <a:xfrm>
            <a:off x="0" y="1690688"/>
            <a:ext cx="8426206" cy="4351338"/>
          </a:xfrm>
        </p:spPr>
        <p:txBody>
          <a:bodyPr>
            <a:normAutofit lnSpcReduction="10000"/>
          </a:bodyPr>
          <a:lstStyle/>
          <a:p>
            <a:pPr algn="just"/>
            <a:r>
              <a:rPr lang="en-US" dirty="0"/>
              <a:t>Word2Vec creates vectors of the words that are distributed numerical representations of word </a:t>
            </a:r>
            <a:r>
              <a:rPr lang="en-US" dirty="0" smtClean="0"/>
              <a:t>features</a:t>
            </a:r>
          </a:p>
          <a:p>
            <a:pPr algn="just"/>
            <a:endParaRPr lang="en-US" dirty="0" smtClean="0"/>
          </a:p>
          <a:p>
            <a:pPr algn="just"/>
            <a:r>
              <a:rPr lang="en-US" dirty="0" smtClean="0"/>
              <a:t>these </a:t>
            </a:r>
            <a:r>
              <a:rPr lang="en-US" dirty="0"/>
              <a:t>word features could comprise of words that represent the context of the individual words present in our vocabulary. </a:t>
            </a:r>
            <a:endParaRPr lang="en-US" dirty="0" smtClean="0"/>
          </a:p>
          <a:p>
            <a:pPr algn="just"/>
            <a:endParaRPr lang="en-US" dirty="0"/>
          </a:p>
          <a:p>
            <a:pPr algn="just"/>
            <a:r>
              <a:rPr lang="en-US" dirty="0" smtClean="0"/>
              <a:t>Word </a:t>
            </a:r>
            <a:r>
              <a:rPr lang="en-US" dirty="0"/>
              <a:t>embeddings eventually help in establishing the association of a word with another similar meaning word through the created vectors.</a:t>
            </a:r>
            <a:endParaRPr lang="en-IN" dirty="0"/>
          </a:p>
        </p:txBody>
      </p:sp>
      <p:pic>
        <p:nvPicPr>
          <p:cNvPr id="5122" name="Picture 2" descr="Word2Vec For Word Embedd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8831" y="-84993"/>
            <a:ext cx="29908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548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1352"/>
          </a:xfrm>
        </p:spPr>
        <p:txBody>
          <a:bodyPr>
            <a:normAutofit fontScale="90000"/>
          </a:bodyPr>
          <a:lstStyle/>
          <a:p>
            <a:r>
              <a:rPr lang="en-US" b="1" dirty="0" smtClean="0"/>
              <a:t>Word2Vec</a:t>
            </a:r>
            <a:endParaRPr lang="en-IN" b="1" dirty="0"/>
          </a:p>
        </p:txBody>
      </p:sp>
      <p:sp>
        <p:nvSpPr>
          <p:cNvPr id="3" name="Content Placeholder 2"/>
          <p:cNvSpPr>
            <a:spLocks noGrp="1"/>
          </p:cNvSpPr>
          <p:nvPr>
            <p:ph idx="1"/>
          </p:nvPr>
        </p:nvSpPr>
        <p:spPr>
          <a:xfrm>
            <a:off x="222738" y="1192578"/>
            <a:ext cx="11620500" cy="5164260"/>
          </a:xfrm>
        </p:spPr>
        <p:txBody>
          <a:bodyPr/>
          <a:lstStyle/>
          <a:p>
            <a:r>
              <a:rPr lang="en-US" b="1" dirty="0"/>
              <a:t>Word2Vec </a:t>
            </a:r>
            <a:r>
              <a:rPr lang="en-US" dirty="0"/>
              <a:t>consists of models for generating word embedding</a:t>
            </a:r>
            <a:r>
              <a:rPr lang="en-US" dirty="0" smtClean="0"/>
              <a:t>.</a:t>
            </a:r>
          </a:p>
          <a:p>
            <a:endParaRPr lang="en-US" dirty="0"/>
          </a:p>
          <a:p>
            <a:r>
              <a:rPr lang="en-US" dirty="0" smtClean="0"/>
              <a:t> </a:t>
            </a:r>
            <a:r>
              <a:rPr lang="en-US" dirty="0"/>
              <a:t>These models are shallow two-layer neural networks having one input layer, one hidden layer, and one output layer. </a:t>
            </a:r>
            <a:endParaRPr lang="en-US" dirty="0" smtClean="0"/>
          </a:p>
          <a:p>
            <a:endParaRPr lang="en-US" dirty="0"/>
          </a:p>
          <a:p>
            <a:r>
              <a:rPr lang="en-IN" dirty="0"/>
              <a:t>Word2Vec utilizes two architectures </a:t>
            </a:r>
            <a:r>
              <a:rPr lang="en-IN" dirty="0" smtClean="0"/>
              <a:t>:</a:t>
            </a:r>
          </a:p>
          <a:p>
            <a:r>
              <a:rPr lang="en-US" b="1" dirty="0"/>
              <a:t>CBOW (Continuous Bag of Words</a:t>
            </a:r>
            <a:r>
              <a:rPr lang="en-US" b="1" dirty="0" smtClean="0"/>
              <a:t>)</a:t>
            </a:r>
            <a:endParaRPr lang="en-US" dirty="0" smtClean="0"/>
          </a:p>
          <a:p>
            <a:r>
              <a:rPr lang="en-IN" b="1" dirty="0"/>
              <a:t>Skip Gram </a:t>
            </a:r>
            <a:endParaRPr lang="en-IN" dirty="0"/>
          </a:p>
        </p:txBody>
      </p:sp>
    </p:spTree>
    <p:extLst>
      <p:ext uri="{BB962C8B-B14F-4D97-AF65-F5344CB8AC3E}">
        <p14:creationId xmlns:p14="http://schemas.microsoft.com/office/powerpoint/2010/main" val="3775727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16010" y="163619"/>
            <a:ext cx="4267200" cy="2238375"/>
          </a:xfrm>
          <a:prstGeom prst="rect">
            <a:avLst/>
          </a:prstGeom>
        </p:spPr>
      </p:pic>
      <p:pic>
        <p:nvPicPr>
          <p:cNvPr id="5" name="Picture 4"/>
          <p:cNvPicPr>
            <a:picLocks noChangeAspect="1"/>
          </p:cNvPicPr>
          <p:nvPr/>
        </p:nvPicPr>
        <p:blipFill>
          <a:blip r:embed="rId3"/>
          <a:stretch>
            <a:fillRect/>
          </a:stretch>
        </p:blipFill>
        <p:spPr>
          <a:xfrm>
            <a:off x="5339276" y="163619"/>
            <a:ext cx="5591175" cy="2181225"/>
          </a:xfrm>
          <a:prstGeom prst="rect">
            <a:avLst/>
          </a:prstGeom>
        </p:spPr>
      </p:pic>
      <p:pic>
        <p:nvPicPr>
          <p:cNvPr id="6" name="Picture 5"/>
          <p:cNvPicPr>
            <a:picLocks noChangeAspect="1"/>
          </p:cNvPicPr>
          <p:nvPr/>
        </p:nvPicPr>
        <p:blipFill>
          <a:blip r:embed="rId4"/>
          <a:stretch>
            <a:fillRect/>
          </a:stretch>
        </p:blipFill>
        <p:spPr>
          <a:xfrm>
            <a:off x="123569" y="2570075"/>
            <a:ext cx="6010275" cy="3571233"/>
          </a:xfrm>
          <a:prstGeom prst="rect">
            <a:avLst/>
          </a:prstGeom>
        </p:spPr>
      </p:pic>
      <p:pic>
        <p:nvPicPr>
          <p:cNvPr id="7" name="Picture 6"/>
          <p:cNvPicPr>
            <a:picLocks noChangeAspect="1"/>
          </p:cNvPicPr>
          <p:nvPr/>
        </p:nvPicPr>
        <p:blipFill>
          <a:blip r:embed="rId5"/>
          <a:stretch>
            <a:fillRect/>
          </a:stretch>
        </p:blipFill>
        <p:spPr>
          <a:xfrm>
            <a:off x="123569" y="6054811"/>
            <a:ext cx="9181069" cy="803189"/>
          </a:xfrm>
          <a:prstGeom prst="rect">
            <a:avLst/>
          </a:prstGeom>
        </p:spPr>
      </p:pic>
    </p:spTree>
    <p:extLst>
      <p:ext uri="{BB962C8B-B14F-4D97-AF65-F5344CB8AC3E}">
        <p14:creationId xmlns:p14="http://schemas.microsoft.com/office/powerpoint/2010/main" val="83162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in BOW /TF_IDF</a:t>
            </a:r>
            <a:endParaRPr lang="en-IN" dirty="0"/>
          </a:p>
        </p:txBody>
      </p:sp>
      <p:sp>
        <p:nvSpPr>
          <p:cNvPr id="3" name="Content Placeholder 2"/>
          <p:cNvSpPr>
            <a:spLocks noGrp="1"/>
          </p:cNvSpPr>
          <p:nvPr>
            <p:ph idx="1"/>
          </p:nvPr>
        </p:nvSpPr>
        <p:spPr/>
        <p:txBody>
          <a:bodyPr>
            <a:normAutofit lnSpcReduction="10000"/>
          </a:bodyPr>
          <a:lstStyle/>
          <a:p>
            <a:r>
              <a:rPr lang="en-US" dirty="0" smtClean="0"/>
              <a:t>Semantics meaning is not captured </a:t>
            </a:r>
          </a:p>
          <a:p>
            <a:pPr lvl="1"/>
            <a:r>
              <a:rPr lang="en-US" dirty="0" smtClean="0"/>
              <a:t>Similar words should have similar kind of vectors </a:t>
            </a:r>
          </a:p>
          <a:p>
            <a:pPr lvl="1"/>
            <a:endParaRPr lang="en-US" dirty="0"/>
          </a:p>
          <a:p>
            <a:pPr lvl="1"/>
            <a:r>
              <a:rPr lang="en-US" dirty="0" smtClean="0"/>
              <a:t>Sparse Matrix is generated </a:t>
            </a:r>
          </a:p>
          <a:p>
            <a:pPr lvl="1"/>
            <a:endParaRPr lang="en-US" dirty="0"/>
          </a:p>
          <a:p>
            <a:pPr lvl="1"/>
            <a:r>
              <a:rPr lang="en-US" dirty="0" smtClean="0"/>
              <a:t>Increase no of dimensions </a:t>
            </a:r>
          </a:p>
          <a:p>
            <a:pPr lvl="1"/>
            <a:endParaRPr lang="en-US" dirty="0"/>
          </a:p>
          <a:p>
            <a:pPr marL="457200" lvl="1" indent="0">
              <a:buNone/>
            </a:pPr>
            <a:r>
              <a:rPr lang="en-US" b="1" dirty="0" smtClean="0"/>
              <a:t>Vectors created in word2Vec</a:t>
            </a:r>
          </a:p>
          <a:p>
            <a:pPr marL="457200" lvl="1" indent="0">
              <a:buNone/>
            </a:pPr>
            <a:r>
              <a:rPr lang="en-US" dirty="0" smtClean="0"/>
              <a:t>Limited dimension </a:t>
            </a:r>
          </a:p>
          <a:p>
            <a:pPr marL="457200" lvl="1" indent="0">
              <a:buNone/>
            </a:pPr>
            <a:r>
              <a:rPr lang="en-US" dirty="0" smtClean="0"/>
              <a:t>Sparsity is reduce ( Create dense vector )</a:t>
            </a:r>
          </a:p>
          <a:p>
            <a:pPr marL="457200" lvl="1" indent="0">
              <a:buNone/>
            </a:pPr>
            <a:r>
              <a:rPr lang="en-US" dirty="0" smtClean="0"/>
              <a:t>Semantic Meaning is maintained </a:t>
            </a:r>
          </a:p>
          <a:p>
            <a:endParaRPr lang="en-IN" dirty="0"/>
          </a:p>
        </p:txBody>
      </p:sp>
    </p:spTree>
    <p:extLst>
      <p:ext uri="{BB962C8B-B14F-4D97-AF65-F5344CB8AC3E}">
        <p14:creationId xmlns:p14="http://schemas.microsoft.com/office/powerpoint/2010/main" val="913416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4306" y="351138"/>
            <a:ext cx="11018623" cy="6210300"/>
          </a:xfrm>
          <a:prstGeom prst="rect">
            <a:avLst/>
          </a:prstGeom>
        </p:spPr>
      </p:pic>
    </p:spTree>
    <p:extLst>
      <p:ext uri="{BB962C8B-B14F-4D97-AF65-F5344CB8AC3E}">
        <p14:creationId xmlns:p14="http://schemas.microsoft.com/office/powerpoint/2010/main" val="3635850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does CBOW work?</a:t>
            </a:r>
          </a:p>
        </p:txBody>
      </p:sp>
      <p:sp>
        <p:nvSpPr>
          <p:cNvPr id="3" name="Content Placeholder 2"/>
          <p:cNvSpPr>
            <a:spLocks noGrp="1"/>
          </p:cNvSpPr>
          <p:nvPr>
            <p:ph idx="1"/>
          </p:nvPr>
        </p:nvSpPr>
        <p:spPr/>
        <p:txBody>
          <a:bodyPr/>
          <a:lstStyle/>
          <a:p>
            <a:r>
              <a:rPr lang="en-US" dirty="0"/>
              <a:t>Word2Vec is an unsupervised model </a:t>
            </a:r>
            <a:endParaRPr lang="en-US" dirty="0" smtClean="0"/>
          </a:p>
          <a:p>
            <a:endParaRPr lang="en-US" dirty="0"/>
          </a:p>
          <a:p>
            <a:r>
              <a:rPr lang="en-US" dirty="0" smtClean="0"/>
              <a:t>you </a:t>
            </a:r>
            <a:r>
              <a:rPr lang="en-US" dirty="0"/>
              <a:t>can give a corpus without any label information and the model can create dense word embeddings, </a:t>
            </a:r>
            <a:endParaRPr lang="en-US" dirty="0" smtClean="0"/>
          </a:p>
          <a:p>
            <a:endParaRPr lang="en-US" dirty="0"/>
          </a:p>
          <a:p>
            <a:r>
              <a:rPr lang="en-US" dirty="0" smtClean="0"/>
              <a:t>Word2Vec </a:t>
            </a:r>
            <a:r>
              <a:rPr lang="en-US" dirty="0"/>
              <a:t>internally leverages a supervised classification model to get these embeddings from the corpus.</a:t>
            </a:r>
            <a:endParaRPr lang="en-IN" dirty="0"/>
          </a:p>
        </p:txBody>
      </p:sp>
    </p:spTree>
    <p:extLst>
      <p:ext uri="{BB962C8B-B14F-4D97-AF65-F5344CB8AC3E}">
        <p14:creationId xmlns:p14="http://schemas.microsoft.com/office/powerpoint/2010/main" val="34772973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does CBOW work</a:t>
            </a:r>
          </a:p>
        </p:txBody>
      </p:sp>
      <p:sp>
        <p:nvSpPr>
          <p:cNvPr id="3" name="Content Placeholder 2"/>
          <p:cNvSpPr>
            <a:spLocks noGrp="1"/>
          </p:cNvSpPr>
          <p:nvPr>
            <p:ph idx="1"/>
          </p:nvPr>
        </p:nvSpPr>
        <p:spPr/>
        <p:txBody>
          <a:bodyPr/>
          <a:lstStyle/>
          <a:p>
            <a:r>
              <a:rPr lang="en-US" dirty="0"/>
              <a:t>The CBOW architecture comprises a deep learning classification model in which we take in context words as input, X, and try to predict our target word, Y.</a:t>
            </a:r>
            <a:endParaRPr lang="en-IN" dirty="0"/>
          </a:p>
        </p:txBody>
      </p:sp>
    </p:spTree>
    <p:extLst>
      <p:ext uri="{BB962C8B-B14F-4D97-AF65-F5344CB8AC3E}">
        <p14:creationId xmlns:p14="http://schemas.microsoft.com/office/powerpoint/2010/main" val="32109813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589" y="97953"/>
            <a:ext cx="10951562" cy="6265777"/>
          </a:xfrm>
          <a:prstGeom prst="rect">
            <a:avLst/>
          </a:prstGeom>
        </p:spPr>
      </p:pic>
      <p:pic>
        <p:nvPicPr>
          <p:cNvPr id="5" name="Picture 4"/>
          <p:cNvPicPr>
            <a:picLocks noChangeAspect="1"/>
          </p:cNvPicPr>
          <p:nvPr/>
        </p:nvPicPr>
        <p:blipFill>
          <a:blip r:embed="rId3"/>
          <a:stretch>
            <a:fillRect/>
          </a:stretch>
        </p:blipFill>
        <p:spPr>
          <a:xfrm>
            <a:off x="8516508" y="465824"/>
            <a:ext cx="2276475" cy="3133725"/>
          </a:xfrm>
          <a:prstGeom prst="rect">
            <a:avLst/>
          </a:prstGeom>
        </p:spPr>
      </p:pic>
    </p:spTree>
    <p:extLst>
      <p:ext uri="{BB962C8B-B14F-4D97-AF65-F5344CB8AC3E}">
        <p14:creationId xmlns:p14="http://schemas.microsoft.com/office/powerpoint/2010/main" val="941174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E8AE-F7E1-B3DB-2C36-6311920C2403}"/>
              </a:ext>
            </a:extLst>
          </p:cNvPr>
          <p:cNvSpPr>
            <a:spLocks noGrp="1"/>
          </p:cNvSpPr>
          <p:nvPr>
            <p:ph type="title"/>
          </p:nvPr>
        </p:nvSpPr>
        <p:spPr>
          <a:xfrm>
            <a:off x="90577" y="422634"/>
            <a:ext cx="10515600" cy="908620"/>
          </a:xfrm>
        </p:spPr>
        <p:txBody>
          <a:bodyPr/>
          <a:lstStyle/>
          <a:p>
            <a:pPr>
              <a:spcBef>
                <a:spcPts val="1000"/>
              </a:spcBef>
            </a:pPr>
            <a:r>
              <a:rPr lang="en-US" sz="3600" b="1">
                <a:latin typeface="Calibri"/>
                <a:cs typeface="Calibri"/>
              </a:rPr>
              <a:t>Distributional Semantics: a cognitive perspective</a:t>
            </a:r>
            <a:endParaRPr lang="en-US" sz="3600"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11DC46F6-589D-9F91-6433-801986EDF15C}"/>
              </a:ext>
            </a:extLst>
          </p:cNvPr>
          <p:cNvSpPr>
            <a:spLocks noGrp="1"/>
          </p:cNvSpPr>
          <p:nvPr>
            <p:ph idx="1"/>
          </p:nvPr>
        </p:nvSpPr>
        <p:spPr>
          <a:xfrm>
            <a:off x="334992" y="1250531"/>
            <a:ext cx="11593901" cy="4351338"/>
          </a:xfrm>
        </p:spPr>
        <p:txBody>
          <a:bodyPr vert="horz" lIns="91440" tIns="45720" rIns="91440" bIns="45720" rtlCol="0" anchor="t">
            <a:noAutofit/>
          </a:bodyPr>
          <a:lstStyle/>
          <a:p>
            <a:r>
              <a:rPr lang="en-US" sz="3600" b="1">
                <a:ea typeface="+mn-lt"/>
                <a:cs typeface="+mn-lt"/>
              </a:rPr>
              <a:t>Contextual representation</a:t>
            </a:r>
            <a:endParaRPr lang="en-US" sz="3600" b="1">
              <a:cs typeface="Calibri"/>
            </a:endParaRPr>
          </a:p>
          <a:p>
            <a:r>
              <a:rPr lang="en-US" sz="3200">
                <a:ea typeface="+mn-lt"/>
                <a:cs typeface="+mn-lt"/>
              </a:rPr>
              <a:t>A word’s contextual representation is an abstract cognitive structure that</a:t>
            </a:r>
            <a:endParaRPr lang="en-US" sz="3200">
              <a:cs typeface="Calibri"/>
            </a:endParaRPr>
          </a:p>
          <a:p>
            <a:r>
              <a:rPr lang="en-US" sz="3200">
                <a:ea typeface="+mn-lt"/>
                <a:cs typeface="+mn-lt"/>
              </a:rPr>
              <a:t>accumulates from encounters with the word in various linguistic contexts.</a:t>
            </a:r>
            <a:endParaRPr lang="en-US" sz="3200">
              <a:cs typeface="Calibri"/>
            </a:endParaRPr>
          </a:p>
          <a:p>
            <a:endParaRPr lang="en-US" sz="3200">
              <a:cs typeface="Calibri"/>
            </a:endParaRPr>
          </a:p>
          <a:p>
            <a:r>
              <a:rPr lang="en-US" sz="3200">
                <a:ea typeface="+mn-lt"/>
                <a:cs typeface="+mn-lt"/>
              </a:rPr>
              <a:t>We learn new words based on contextual cues</a:t>
            </a:r>
            <a:endParaRPr lang="en-US" sz="3200">
              <a:cs typeface="Calibri"/>
            </a:endParaRPr>
          </a:p>
          <a:p>
            <a:r>
              <a:rPr lang="en-US" sz="3200">
                <a:ea typeface="+mn-lt"/>
                <a:cs typeface="+mn-lt"/>
              </a:rPr>
              <a:t>He filled the </a:t>
            </a:r>
            <a:r>
              <a:rPr lang="en-US" sz="3200" err="1">
                <a:ea typeface="+mn-lt"/>
                <a:cs typeface="+mn-lt"/>
              </a:rPr>
              <a:t>wampimuk</a:t>
            </a:r>
            <a:r>
              <a:rPr lang="en-US" sz="3200">
                <a:ea typeface="+mn-lt"/>
                <a:cs typeface="+mn-lt"/>
              </a:rPr>
              <a:t> with the substance, passed it around and we all drunk some.</a:t>
            </a:r>
            <a:endParaRPr lang="en-US" sz="3200">
              <a:cs typeface="Calibri" panose="020F0502020204030204"/>
            </a:endParaRPr>
          </a:p>
          <a:p>
            <a:r>
              <a:rPr lang="en-US" sz="3200">
                <a:ea typeface="+mn-lt"/>
                <a:cs typeface="+mn-lt"/>
              </a:rPr>
              <a:t>We found a little </a:t>
            </a:r>
            <a:r>
              <a:rPr lang="en-US" sz="3200" err="1">
                <a:ea typeface="+mn-lt"/>
                <a:cs typeface="+mn-lt"/>
              </a:rPr>
              <a:t>wampimuk</a:t>
            </a:r>
            <a:r>
              <a:rPr lang="en-US" sz="3200">
                <a:ea typeface="+mn-lt"/>
                <a:cs typeface="+mn-lt"/>
              </a:rPr>
              <a:t> sleeping behind the tree.</a:t>
            </a:r>
            <a:endParaRPr lang="en-US" sz="3200"/>
          </a:p>
          <a:p>
            <a:endParaRPr lang="en-US"/>
          </a:p>
        </p:txBody>
      </p:sp>
    </p:spTree>
    <p:extLst>
      <p:ext uri="{BB962C8B-B14F-4D97-AF65-F5344CB8AC3E}">
        <p14:creationId xmlns:p14="http://schemas.microsoft.com/office/powerpoint/2010/main" val="16465314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Architecture of CBOW </a:t>
            </a:r>
            <a:endParaRPr lang="en-IN" b="1" dirty="0"/>
          </a:p>
        </p:txBody>
      </p:sp>
      <p:pic>
        <p:nvPicPr>
          <p:cNvPr id="4" name="Content Placeholder 3"/>
          <p:cNvPicPr>
            <a:picLocks noGrp="1" noChangeAspect="1"/>
          </p:cNvPicPr>
          <p:nvPr>
            <p:ph idx="1"/>
          </p:nvPr>
        </p:nvPicPr>
        <p:blipFill>
          <a:blip r:embed="rId2"/>
          <a:stretch>
            <a:fillRect/>
          </a:stretch>
        </p:blipFill>
        <p:spPr>
          <a:xfrm>
            <a:off x="3008870" y="1184061"/>
            <a:ext cx="9183130" cy="5166356"/>
          </a:xfrm>
          <a:prstGeom prst="rect">
            <a:avLst/>
          </a:prstGeom>
        </p:spPr>
      </p:pic>
      <p:pic>
        <p:nvPicPr>
          <p:cNvPr id="5" name="Picture 4"/>
          <p:cNvPicPr>
            <a:picLocks noChangeAspect="1"/>
          </p:cNvPicPr>
          <p:nvPr/>
        </p:nvPicPr>
        <p:blipFill>
          <a:blip r:embed="rId3"/>
          <a:stretch>
            <a:fillRect/>
          </a:stretch>
        </p:blipFill>
        <p:spPr>
          <a:xfrm>
            <a:off x="86497" y="1513187"/>
            <a:ext cx="2724150" cy="3238500"/>
          </a:xfrm>
          <a:prstGeom prst="rect">
            <a:avLst/>
          </a:prstGeom>
        </p:spPr>
      </p:pic>
    </p:spTree>
    <p:extLst>
      <p:ext uri="{BB962C8B-B14F-4D97-AF65-F5344CB8AC3E}">
        <p14:creationId xmlns:p14="http://schemas.microsoft.com/office/powerpoint/2010/main" val="1203032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Behind The Above Calculation </a:t>
            </a:r>
            <a:endParaRPr lang="en-IN" dirty="0"/>
          </a:p>
        </p:txBody>
      </p:sp>
      <p:pic>
        <p:nvPicPr>
          <p:cNvPr id="4" name="Content Placeholder 3"/>
          <p:cNvPicPr>
            <a:picLocks noGrp="1" noChangeAspect="1"/>
          </p:cNvPicPr>
          <p:nvPr>
            <p:ph idx="1"/>
          </p:nvPr>
        </p:nvPicPr>
        <p:blipFill>
          <a:blip r:embed="rId3"/>
          <a:stretch>
            <a:fillRect/>
          </a:stretch>
        </p:blipFill>
        <p:spPr>
          <a:xfrm>
            <a:off x="382501" y="1183073"/>
            <a:ext cx="9824180" cy="5420841"/>
          </a:xfrm>
          <a:prstGeom prst="rect">
            <a:avLst/>
          </a:prstGeom>
        </p:spPr>
      </p:pic>
    </p:spTree>
    <p:extLst>
      <p:ext uri="{BB962C8B-B14F-4D97-AF65-F5344CB8AC3E}">
        <p14:creationId xmlns:p14="http://schemas.microsoft.com/office/powerpoint/2010/main" val="2799610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72843"/>
          </a:xfrm>
        </p:spPr>
        <p:txBody>
          <a:bodyPr>
            <a:normAutofit fontScale="90000"/>
          </a:bodyPr>
          <a:lstStyle/>
          <a:p>
            <a:r>
              <a:rPr lang="en-IN" b="1" dirty="0" smtClean="0"/>
              <a:t>Skip-Gram </a:t>
            </a:r>
            <a:r>
              <a:rPr lang="en-IN" b="1" dirty="0"/>
              <a:t>Model</a:t>
            </a:r>
          </a:p>
        </p:txBody>
      </p:sp>
      <p:sp>
        <p:nvSpPr>
          <p:cNvPr id="3" name="Content Placeholder 2"/>
          <p:cNvSpPr>
            <a:spLocks noGrp="1"/>
          </p:cNvSpPr>
          <p:nvPr>
            <p:ph idx="1"/>
          </p:nvPr>
        </p:nvSpPr>
        <p:spPr>
          <a:xfrm>
            <a:off x="220361" y="886510"/>
            <a:ext cx="12136395" cy="5749067"/>
          </a:xfrm>
        </p:spPr>
        <p:txBody>
          <a:bodyPr>
            <a:normAutofit/>
          </a:bodyPr>
          <a:lstStyle/>
          <a:p>
            <a:r>
              <a:rPr lang="en-US" dirty="0"/>
              <a:t>The skip-gram model is a simple neural network with one hidden layer trained in order to predict the probability of a given word being present when an input word is present</a:t>
            </a:r>
            <a:r>
              <a:rPr lang="en-US" dirty="0" smtClean="0"/>
              <a:t>.</a:t>
            </a:r>
          </a:p>
          <a:p>
            <a:endParaRPr lang="en-US" dirty="0"/>
          </a:p>
          <a:p>
            <a:r>
              <a:rPr lang="en-US" dirty="0" smtClean="0"/>
              <a:t> </a:t>
            </a:r>
            <a:r>
              <a:rPr lang="en-US" dirty="0"/>
              <a:t>Intuitively, you can imagine the skip-gram model being the opposite of the CBOW model. </a:t>
            </a:r>
            <a:endParaRPr lang="en-US" dirty="0" smtClean="0"/>
          </a:p>
          <a:p>
            <a:endParaRPr lang="en-US" dirty="0"/>
          </a:p>
          <a:p>
            <a:r>
              <a:rPr lang="en-US" dirty="0" smtClean="0"/>
              <a:t>In </a:t>
            </a:r>
            <a:r>
              <a:rPr lang="en-US" dirty="0"/>
              <a:t>this architecture, it takes the current word as an input and tries to accurately predict the words before and after this current word. </a:t>
            </a:r>
            <a:endParaRPr lang="en-US" dirty="0" smtClean="0"/>
          </a:p>
          <a:p>
            <a:endParaRPr lang="en-US" dirty="0"/>
          </a:p>
          <a:p>
            <a:r>
              <a:rPr lang="en-US" dirty="0" smtClean="0"/>
              <a:t>This </a:t>
            </a:r>
            <a:r>
              <a:rPr lang="en-US" dirty="0"/>
              <a:t>model essentially tries to learn and predict the context words around the specified input word.</a:t>
            </a:r>
            <a:endParaRPr lang="en-IN" dirty="0"/>
          </a:p>
        </p:txBody>
      </p:sp>
    </p:spTree>
    <p:extLst>
      <p:ext uri="{BB962C8B-B14F-4D97-AF65-F5344CB8AC3E}">
        <p14:creationId xmlns:p14="http://schemas.microsoft.com/office/powerpoint/2010/main" val="6260019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569440" y="108786"/>
            <a:ext cx="9909089" cy="6556514"/>
          </a:xfrm>
          <a:prstGeom prst="rect">
            <a:avLst/>
          </a:prstGeom>
        </p:spPr>
      </p:pic>
    </p:spTree>
    <p:extLst>
      <p:ext uri="{BB962C8B-B14F-4D97-AF65-F5344CB8AC3E}">
        <p14:creationId xmlns:p14="http://schemas.microsoft.com/office/powerpoint/2010/main" val="3978327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EC44D-0EEF-5D0A-C4EF-F0EF2DAE3019}"/>
              </a:ext>
            </a:extLst>
          </p:cNvPr>
          <p:cNvSpPr>
            <a:spLocks noGrp="1"/>
          </p:cNvSpPr>
          <p:nvPr>
            <p:ph type="title"/>
          </p:nvPr>
        </p:nvSpPr>
        <p:spPr>
          <a:xfrm>
            <a:off x="4313" y="595163"/>
            <a:ext cx="10515600" cy="218507"/>
          </a:xfrm>
        </p:spPr>
        <p:txBody>
          <a:bodyPr>
            <a:normAutofit fontScale="90000"/>
          </a:bodyPr>
          <a:lstStyle/>
          <a:p>
            <a:pPr>
              <a:spcBef>
                <a:spcPts val="1000"/>
              </a:spcBef>
            </a:pPr>
            <a:r>
              <a:rPr lang="en-US" b="1">
                <a:latin typeface="Calibri"/>
                <a:cs typeface="Calibri"/>
              </a:rPr>
              <a:t>Distributional Semantic Models (DSMs)</a:t>
            </a:r>
            <a:endParaRPr lang="en-US">
              <a:cs typeface="Calibri Light" panose="020F0302020204030204"/>
            </a:endParaRPr>
          </a:p>
          <a:p>
            <a:pPr marL="285750" indent="-285750">
              <a:spcBef>
                <a:spcPts val="1000"/>
              </a:spcBef>
              <a:buFont typeface="Arial"/>
              <a:buChar char="•"/>
            </a:pPr>
            <a:endParaRPr lang="en-US" sz="900">
              <a:latin typeface="Calibri"/>
              <a:cs typeface="Calibri"/>
            </a:endParaRPr>
          </a:p>
          <a:p>
            <a:endParaRPr lang="en-US">
              <a:cs typeface="Calibri Light"/>
            </a:endParaRPr>
          </a:p>
        </p:txBody>
      </p:sp>
      <p:sp>
        <p:nvSpPr>
          <p:cNvPr id="3" name="Content Placeholder 2">
            <a:extLst>
              <a:ext uri="{FF2B5EF4-FFF2-40B4-BE49-F238E27FC236}">
                <a16:creationId xmlns:a16="http://schemas.microsoft.com/office/drawing/2014/main" id="{E5A51205-20E6-17A5-281B-EB29DD13281B}"/>
              </a:ext>
            </a:extLst>
          </p:cNvPr>
          <p:cNvSpPr>
            <a:spLocks noGrp="1"/>
          </p:cNvSpPr>
          <p:nvPr>
            <p:ph idx="1"/>
          </p:nvPr>
        </p:nvSpPr>
        <p:spPr>
          <a:xfrm>
            <a:off x="191219" y="819210"/>
            <a:ext cx="11737674" cy="5860960"/>
          </a:xfrm>
        </p:spPr>
        <p:txBody>
          <a:bodyPr vert="horz" lIns="91440" tIns="45720" rIns="91440" bIns="45720" rtlCol="0" anchor="t">
            <a:normAutofit fontScale="92500" lnSpcReduction="10000"/>
          </a:bodyPr>
          <a:lstStyle/>
          <a:p>
            <a:r>
              <a:rPr lang="en-US" sz="3300">
                <a:ea typeface="+mn-lt"/>
                <a:cs typeface="+mn-lt"/>
              </a:rPr>
              <a:t>Computational models that build contextual semantic representations from corpus data</a:t>
            </a:r>
            <a:endParaRPr lang="en-US" sz="3300">
              <a:cs typeface="Calibri" panose="020F0502020204030204"/>
            </a:endParaRPr>
          </a:p>
          <a:p>
            <a:r>
              <a:rPr lang="en-US" sz="3300" b="1">
                <a:ea typeface="+mn-lt"/>
                <a:cs typeface="+mn-lt"/>
              </a:rPr>
              <a:t>DSMs are models for semantic representations</a:t>
            </a:r>
            <a:endParaRPr lang="en-US" sz="3300" b="1">
              <a:cs typeface="Calibri"/>
            </a:endParaRPr>
          </a:p>
          <a:p>
            <a:r>
              <a:rPr lang="en-US" sz="3300">
                <a:ea typeface="+mn-lt"/>
                <a:cs typeface="+mn-lt"/>
              </a:rPr>
              <a:t>The semantic content is represented by a vector</a:t>
            </a:r>
            <a:endParaRPr lang="en-US" sz="3300">
              <a:cs typeface="Calibri"/>
            </a:endParaRPr>
          </a:p>
          <a:p>
            <a:r>
              <a:rPr lang="en-US" sz="3300">
                <a:ea typeface="+mn-lt"/>
                <a:cs typeface="+mn-lt"/>
              </a:rPr>
              <a:t>Vectors are obtained through the statistical analysis of the linguistic contexts of a word</a:t>
            </a:r>
            <a:endParaRPr lang="en-US" sz="3300">
              <a:cs typeface="Calibri" panose="020F0502020204030204"/>
            </a:endParaRPr>
          </a:p>
          <a:p>
            <a:r>
              <a:rPr lang="en-US" sz="3300" b="1">
                <a:ea typeface="+mn-lt"/>
                <a:cs typeface="+mn-lt"/>
              </a:rPr>
              <a:t>Alternative names</a:t>
            </a:r>
            <a:endParaRPr lang="en-US" sz="3300" b="1">
              <a:cs typeface="Calibri"/>
            </a:endParaRPr>
          </a:p>
          <a:p>
            <a:r>
              <a:rPr lang="en-US" sz="3300">
                <a:ea typeface="+mn-lt"/>
                <a:cs typeface="+mn-lt"/>
              </a:rPr>
              <a:t>corpus-based semantics</a:t>
            </a:r>
            <a:endParaRPr lang="en-US" sz="3300">
              <a:cs typeface="Calibri"/>
            </a:endParaRPr>
          </a:p>
          <a:p>
            <a:r>
              <a:rPr lang="en-US" sz="3300">
                <a:ea typeface="+mn-lt"/>
                <a:cs typeface="+mn-lt"/>
              </a:rPr>
              <a:t>statistical semantics</a:t>
            </a:r>
            <a:endParaRPr lang="en-US" sz="3300">
              <a:cs typeface="Calibri"/>
            </a:endParaRPr>
          </a:p>
          <a:p>
            <a:r>
              <a:rPr lang="en-US" sz="3300">
                <a:ea typeface="+mn-lt"/>
                <a:cs typeface="+mn-lt"/>
              </a:rPr>
              <a:t>geometrical models of meaning</a:t>
            </a:r>
            <a:endParaRPr lang="en-US" sz="3300">
              <a:cs typeface="Calibri"/>
            </a:endParaRPr>
          </a:p>
          <a:p>
            <a:r>
              <a:rPr lang="en-US" sz="3300" b="1">
                <a:ea typeface="+mn-lt"/>
                <a:cs typeface="+mn-lt"/>
              </a:rPr>
              <a:t> vector semantics</a:t>
            </a:r>
            <a:endParaRPr lang="en-US" sz="3300" b="1">
              <a:cs typeface="Calibri"/>
            </a:endParaRPr>
          </a:p>
          <a:p>
            <a:r>
              <a:rPr lang="en-US" sz="3300">
                <a:ea typeface="+mn-lt"/>
                <a:cs typeface="+mn-lt"/>
              </a:rPr>
              <a:t> word space models</a:t>
            </a:r>
            <a:endParaRPr lang="en-US" sz="3300"/>
          </a:p>
          <a:p>
            <a:endParaRPr lang="en-US"/>
          </a:p>
          <a:p>
            <a:endParaRPr lang="en-US"/>
          </a:p>
          <a:p>
            <a:endParaRPr lang="en-US"/>
          </a:p>
        </p:txBody>
      </p:sp>
    </p:spTree>
    <p:extLst>
      <p:ext uri="{BB962C8B-B14F-4D97-AF65-F5344CB8AC3E}">
        <p14:creationId xmlns:p14="http://schemas.microsoft.com/office/powerpoint/2010/main" val="26239639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86616D1B2B5D4EACF4EB6E2954224C" ma:contentTypeVersion="2" ma:contentTypeDescription="Create a new document." ma:contentTypeScope="" ma:versionID="5a88e146a983b1d38362edfdcab8f0ec">
  <xsd:schema xmlns:xsd="http://www.w3.org/2001/XMLSchema" xmlns:xs="http://www.w3.org/2001/XMLSchema" xmlns:p="http://schemas.microsoft.com/office/2006/metadata/properties" xmlns:ns2="7cf577e1-93f0-4b20-915c-ed64a841f63e" targetNamespace="http://schemas.microsoft.com/office/2006/metadata/properties" ma:root="true" ma:fieldsID="16ce83775638b187892c11bb27775f47" ns2:_="">
    <xsd:import namespace="7cf577e1-93f0-4b20-915c-ed64a841f6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f577e1-93f0-4b20-915c-ed64a841f6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CA08D5-73C9-43BA-B597-3F26CA44F702}"/>
</file>

<file path=customXml/itemProps2.xml><?xml version="1.0" encoding="utf-8"?>
<ds:datastoreItem xmlns:ds="http://schemas.openxmlformats.org/officeDocument/2006/customXml" ds:itemID="{591ADD26-C260-40AA-B838-F97D25A5AF36}"/>
</file>

<file path=customXml/itemProps3.xml><?xml version="1.0" encoding="utf-8"?>
<ds:datastoreItem xmlns:ds="http://schemas.openxmlformats.org/officeDocument/2006/customXml" ds:itemID="{176C39B4-D471-4C43-8D68-FAFEF77DBCA5}"/>
</file>

<file path=docProps/app.xml><?xml version="1.0" encoding="utf-8"?>
<Properties xmlns="http://schemas.openxmlformats.org/officeDocument/2006/extended-properties" xmlns:vt="http://schemas.openxmlformats.org/officeDocument/2006/docPropsVTypes">
  <Template>office theme</Template>
  <TotalTime>275</TotalTime>
  <Words>2332</Words>
  <Application>Microsoft Office PowerPoint</Application>
  <PresentationFormat>Widescreen</PresentationFormat>
  <Paragraphs>460</Paragraphs>
  <Slides>83</Slides>
  <Notes>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3" baseType="lpstr">
      <vt:lpstr>ＭＳ Ｐゴシック</vt:lpstr>
      <vt:lpstr>Arial</vt:lpstr>
      <vt:lpstr>Calibri</vt:lpstr>
      <vt:lpstr>Calibri Light</vt:lpstr>
      <vt:lpstr>Cambria Math</vt:lpstr>
      <vt:lpstr>proxima-nova</vt:lpstr>
      <vt:lpstr>Times</vt:lpstr>
      <vt:lpstr>Times New Roman</vt:lpstr>
      <vt:lpstr>office theme</vt:lpstr>
      <vt:lpstr>Equation</vt:lpstr>
      <vt:lpstr>Computational Semantics and Semantic Parsing  </vt:lpstr>
      <vt:lpstr>What Is Semantic Analysis in NLP?</vt:lpstr>
      <vt:lpstr>What is Semantics ? </vt:lpstr>
      <vt:lpstr>Word</vt:lpstr>
      <vt:lpstr>Computational Semantics</vt:lpstr>
      <vt:lpstr>Distributional Hypothesis</vt:lpstr>
      <vt:lpstr>Distributional Semantics: a linguistic perspective </vt:lpstr>
      <vt:lpstr>Distributional Semantics: a cognitive perspective </vt:lpstr>
      <vt:lpstr>Distributional Semantic Models (DSMs)  </vt:lpstr>
      <vt:lpstr>Distributional Semantics: The general intuition </vt:lpstr>
      <vt:lpstr>Vector Semantics:</vt:lpstr>
      <vt:lpstr>Vector Semantics:</vt:lpstr>
      <vt:lpstr>PowerPoint Presentation</vt:lpstr>
      <vt:lpstr>Vector Space</vt:lpstr>
      <vt:lpstr>Word Space</vt:lpstr>
      <vt:lpstr>Constructing Word spaces  </vt:lpstr>
      <vt:lpstr>Constructing Word spaces: distributional vectors</vt:lpstr>
      <vt:lpstr>Vector Space</vt:lpstr>
      <vt:lpstr>Computing similarity</vt:lpstr>
      <vt:lpstr>Vector Space Model without distributional similarity </vt:lpstr>
      <vt:lpstr>Distributional Similarity Based Representations</vt:lpstr>
      <vt:lpstr>Building a DSM step-by-step</vt:lpstr>
      <vt:lpstr>Building a DSM step-by-step</vt:lpstr>
      <vt:lpstr>Many design choices</vt:lpstr>
      <vt:lpstr>The parameter space</vt:lpstr>
      <vt:lpstr>Documents as context: Word × document</vt:lpstr>
      <vt:lpstr>Words as context: Word × Word</vt:lpstr>
      <vt:lpstr>Words as contexts</vt:lpstr>
      <vt:lpstr>Word as Context :Window Size :5</vt:lpstr>
      <vt:lpstr>PowerPoint Presentation</vt:lpstr>
      <vt:lpstr>PowerPoint Presentation</vt:lpstr>
      <vt:lpstr>PowerPoint Presentation</vt:lpstr>
      <vt:lpstr>PowerPoint Presentation</vt:lpstr>
      <vt:lpstr>PowerPoint Presentation</vt:lpstr>
      <vt:lpstr>Context weighting: documents as context</vt:lpstr>
      <vt:lpstr>Bag of words Model</vt:lpstr>
      <vt:lpstr>Bag of words Model</vt:lpstr>
      <vt:lpstr>Why is the Bag-of-Words algorithm used? </vt:lpstr>
      <vt:lpstr>Understanding Bag of Words with an example </vt:lpstr>
      <vt:lpstr>Solution Example 1</vt:lpstr>
      <vt:lpstr>Step 1: Go through all the words in the above text and make a list of all the words in our model vocabulary. </vt:lpstr>
      <vt:lpstr>PowerPoint Presentation</vt:lpstr>
      <vt:lpstr>Frequency Table for both sentences</vt:lpstr>
      <vt:lpstr>Example(2) with preprocessing:</vt:lpstr>
      <vt:lpstr>Example(2) with preprocessing:</vt:lpstr>
      <vt:lpstr>Occurrence matrix  </vt:lpstr>
      <vt:lpstr>Term Frequency-Inverse Document frequency </vt:lpstr>
      <vt:lpstr>Term Frequency </vt:lpstr>
      <vt:lpstr>Inverse Document Frequency:</vt:lpstr>
      <vt:lpstr>TF-IDF</vt:lpstr>
      <vt:lpstr>Example :TFIDF  </vt:lpstr>
      <vt:lpstr>Example :TFIDF  </vt:lpstr>
      <vt:lpstr>Consider The Document Frequency </vt:lpstr>
      <vt:lpstr>TF-IDF </vt:lpstr>
      <vt:lpstr>Why Log of IDF</vt:lpstr>
      <vt:lpstr>PowerPoint Presentation</vt:lpstr>
      <vt:lpstr>PowerPoint Presentation</vt:lpstr>
      <vt:lpstr>Point Mutual Information</vt:lpstr>
      <vt:lpstr>PowerPoint Presentation</vt:lpstr>
      <vt:lpstr>Computing PPMI on a term-context matrix</vt:lpstr>
      <vt:lpstr>PowerPoint Presentation</vt:lpstr>
      <vt:lpstr>PowerPoint Presentation</vt:lpstr>
      <vt:lpstr>Weighting PMI</vt:lpstr>
      <vt:lpstr>Weighting PMI: Giving rare context words slightly higher probability</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Word2Vec</vt:lpstr>
      <vt:lpstr>Word2Vec</vt:lpstr>
      <vt:lpstr>Word2Vec</vt:lpstr>
      <vt:lpstr>PowerPoint Presentation</vt:lpstr>
      <vt:lpstr>Issues in BOW /TF_IDF</vt:lpstr>
      <vt:lpstr>PowerPoint Presentation</vt:lpstr>
      <vt:lpstr>How does CBOW work?</vt:lpstr>
      <vt:lpstr>How does CBOW work</vt:lpstr>
      <vt:lpstr>PowerPoint Presentation</vt:lpstr>
      <vt:lpstr>Architecture of CBOW </vt:lpstr>
      <vt:lpstr>Math Behind The Above Calculation </vt:lpstr>
      <vt:lpstr>Skip-Gram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Pooja Vartak</cp:lastModifiedBy>
  <cp:revision>118</cp:revision>
  <dcterms:created xsi:type="dcterms:W3CDTF">2023-04-10T08:14:48Z</dcterms:created>
  <dcterms:modified xsi:type="dcterms:W3CDTF">2023-04-13T08:22:42Z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0x0101007086616D1B2B5D4EACF4EB6E2954224C</vt:lpwstr>
  </property>
</Properties>
</file>